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659" r:id="rId3"/>
    <p:sldId id="573" r:id="rId4"/>
    <p:sldId id="582" r:id="rId5"/>
    <p:sldId id="615" r:id="rId6"/>
    <p:sldId id="612" r:id="rId7"/>
    <p:sldId id="636" r:id="rId8"/>
    <p:sldId id="656" r:id="rId9"/>
    <p:sldId id="658" r:id="rId10"/>
    <p:sldId id="657" r:id="rId11"/>
    <p:sldId id="627" r:id="rId12"/>
    <p:sldId id="622" r:id="rId13"/>
    <p:sldId id="259" r:id="rId14"/>
    <p:sldId id="621" r:id="rId15"/>
    <p:sldId id="634" r:id="rId16"/>
    <p:sldId id="660" r:id="rId17"/>
    <p:sldId id="609" r:id="rId18"/>
    <p:sldId id="629" r:id="rId19"/>
    <p:sldId id="633" r:id="rId20"/>
    <p:sldId id="630" r:id="rId21"/>
    <p:sldId id="631" r:id="rId22"/>
    <p:sldId id="632" r:id="rId23"/>
    <p:sldId id="62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8B1686-CA53-C242-9ADB-9D318DB0E701}">
          <p14:sldIdLst>
            <p14:sldId id="258"/>
            <p14:sldId id="659"/>
            <p14:sldId id="573"/>
            <p14:sldId id="582"/>
            <p14:sldId id="615"/>
            <p14:sldId id="612"/>
            <p14:sldId id="636"/>
            <p14:sldId id="656"/>
            <p14:sldId id="658"/>
            <p14:sldId id="657"/>
            <p14:sldId id="627"/>
            <p14:sldId id="622"/>
            <p14:sldId id="259"/>
            <p14:sldId id="621"/>
            <p14:sldId id="634"/>
            <p14:sldId id="660"/>
          </p14:sldIdLst>
        </p14:section>
        <p14:section name="Extras" id="{0F5F812F-9046-E14A-9FC1-127B62C73E21}">
          <p14:sldIdLst>
            <p14:sldId id="609"/>
            <p14:sldId id="629"/>
            <p14:sldId id="633"/>
            <p14:sldId id="630"/>
            <p14:sldId id="631"/>
            <p14:sldId id="632"/>
            <p14:sldId id="6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E5C"/>
    <a:srgbClr val="F9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3"/>
    <p:restoredTop sz="88199"/>
  </p:normalViewPr>
  <p:slideViewPr>
    <p:cSldViewPr snapToGrid="0" snapToObjects="1">
      <p:cViewPr varScale="1">
        <p:scale>
          <a:sx n="88" d="100"/>
          <a:sy n="88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E801F-F042-BE46-A212-2219F787806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DE836-5FFC-4D4E-B9C2-ED8B6AD6F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8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3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still a long way from MC engineering science</a:t>
            </a:r>
          </a:p>
          <a:p>
            <a:r>
              <a:rPr lang="en-US" dirty="0"/>
              <a:t>Microbes live in complex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3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effect on the host is ultimately nothing else than a collection of </a:t>
            </a:r>
            <a:r>
              <a:rPr lang="en-US" dirty="0" err="1"/>
              <a:t>behaviours</a:t>
            </a:r>
            <a:r>
              <a:rPr lang="en-US" dirty="0"/>
              <a:t> that the microbe engage in to live its life</a:t>
            </a:r>
          </a:p>
          <a:p>
            <a:endParaRPr lang="en-US" dirty="0"/>
          </a:p>
          <a:p>
            <a:r>
              <a:rPr lang="en-US" dirty="0"/>
              <a:t>Taking an evolutionary standpoint, this means that we can express the fitness of an individual microbe as a function of these different ecological and population genetics parameter, and ask, how will those parameter shape the effect that an individual microbe should have on its host?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81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effect on the host is ultimately nothing else than a collection of </a:t>
            </a:r>
            <a:r>
              <a:rPr lang="en-US" dirty="0" err="1"/>
              <a:t>behaviours</a:t>
            </a:r>
            <a:r>
              <a:rPr lang="en-US" dirty="0"/>
              <a:t> that the microbe engage in to live its life</a:t>
            </a:r>
          </a:p>
          <a:p>
            <a:endParaRPr lang="en-US" dirty="0"/>
          </a:p>
          <a:p>
            <a:r>
              <a:rPr lang="en-US" dirty="0"/>
              <a:t>Taking an evolutionary standpoint, this means that we can express the fitness of an individual microbe as a function of these different ecological and population genetics parameter, and ask, how will those parameter shape the effect that an individual microbe should have on its host?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8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effect on the host is ultimately nothing else than a collection of </a:t>
            </a:r>
            <a:r>
              <a:rPr lang="en-US" dirty="0" err="1"/>
              <a:t>behaviours</a:t>
            </a:r>
            <a:r>
              <a:rPr lang="en-US" dirty="0"/>
              <a:t> that the microbe engage in to live its life</a:t>
            </a:r>
          </a:p>
          <a:p>
            <a:endParaRPr lang="en-US" dirty="0"/>
          </a:p>
          <a:p>
            <a:r>
              <a:rPr lang="en-US" dirty="0"/>
              <a:t>Taking an evolutionary standpoint, this means that we can express the fitness of an individual microbe as a function of these different ecological and population genetics parameter, and ask, how will those parameter shape the effect that an individual microbe should have on its host?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9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58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16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836-5FFC-4D4E-B9C2-ED8B6AD6FC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1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8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assessed a microbe’s propensity for cooperation from their genome content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8D1E6-D592-B94C-B4D2-D1DF6416FC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assessed a microbe’s propensity for cooperation from their genome content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8D1E6-D592-B94C-B4D2-D1DF6416FC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assessed a microbe’s propensity for cooperation from their genome content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8D1E6-D592-B94C-B4D2-D1DF6416F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229-9520-4C73-A0D7-72554D3EA2A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78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5F44-8605-EE4F-AC7C-25567CFB2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143CC-F05F-9D4D-9C3F-308277023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99DC-02BE-D144-AFB8-962208DC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1CBE2-39C6-6040-A633-5CE6A92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55DE-3C96-0942-B817-102063E5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E37B-049B-0844-A78F-FC3564CA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8BE77-013A-764B-9161-2489A85D7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B81B-7457-2745-A304-9D72FCF7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3CEDF-51BE-6D47-A758-2577B258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8854-7FCE-EE4E-9321-C78EBC26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5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5435C-FF29-0245-B23A-6E62E4C67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9B406-8BB7-D048-B247-41E450AD7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23FE1-8970-3648-98E1-2B999EAF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FE52-E1C1-9143-90AF-7F731DAF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A090-A8C7-3048-BD74-D5E4442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2E55-260D-CE47-919D-3CB49517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A503-1972-3548-BF19-82470E33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D9CDD-C104-D646-99A2-6CDCDF58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5A284-308B-334C-B7B7-2DCB6CF9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2DFF3-A5FE-F242-8AF1-CD9C7224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ECBF-275E-374A-9A52-9600DAF2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6B48-3CC3-D444-804E-D4AF4A35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C012-CC05-6648-B867-A4DDF2CB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AAEFF-5813-9D4A-8486-DE3E5B74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03C30-284B-D048-9E90-E2CD65C8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DA55-0861-CF46-A771-AD248968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968A-0ADC-3142-9073-37D3E7E46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FB18F-A0C5-AE44-AF53-35FC0984E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DAF6E-E1F7-0B4D-BCB1-2C7E8E85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5091F-8A9B-4849-9A3B-3A2B1209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A7F5A-F6B4-BA49-BDC1-6C1F6877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A9C1-0643-D640-9E99-955A32A6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81EA-0D30-8C4D-ABC4-6EB27239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EF6C2-2992-5745-80EB-6F0D98DB1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1C295-F233-514D-A914-3F92A23D2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E3883-78EB-EA4F-B1EC-B1CDD88BE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14914-1F3C-AB4C-9814-A6013BA8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2BC81-8552-CB40-AF46-AAAE452B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3E8B7-2D96-8F41-8DF2-4C8A5BDD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48FD-F6A7-584D-B203-3F00B66C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7CAC1-0AB5-044E-B3B7-505124CF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E61EC-CC95-2845-A979-85F6E1BE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2C6B0-E936-9C41-8565-CFD421D0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CCB94-C770-1C42-A57A-E384A95C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7DC02-969E-094E-8653-CDCADB5E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584EE-5697-B44D-969B-599B6866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D34B-180A-B345-A1D9-75151EE9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25F19-A260-E647-B131-3A5AF702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E092C-5171-254D-8F48-98A0D0EB4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0182-B847-FE4D-9197-0BE53AF6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F215-A235-AC49-8F68-52973DD7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50B6F-76A8-D24D-8B67-F10F354D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E701-929B-BB49-8976-1E70DFDB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536B0-1902-6C43-A09D-D95D028A3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53046-D77D-D048-95DC-81B8B088D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C8AC-F2A7-7D4B-9A7E-F31338EA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3C4E5-07BA-FE4E-84BB-2F9EA6B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FE1BF-4959-9844-BFA8-6A9A132E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2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14826-9B6D-204F-9114-5F7C2AB3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B8304-5150-C340-BA0C-8F55EA05D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52F9D-2C6B-E741-8930-59F8B2487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1BD5B-0DCE-D740-ABB9-A69765A8452A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9BEEA-58F7-3C42-ABAB-21A0D0370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28EB2-049B-E445-8422-850964486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838C9-AFF6-A34D-A04F-3C5A6425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9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ph.ed.ac.uk/~rallen2/" TargetMode="External"/><Relationship Id="rId2" Type="http://schemas.openxmlformats.org/officeDocument/2006/relationships/hyperlink" Target="https://lukemcnally.wordpre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5.wdp"/><Relationship Id="rId5" Type="http://schemas.openxmlformats.org/officeDocument/2006/relationships/image" Target="../media/image37.png"/><Relationship Id="rId10" Type="http://schemas.openxmlformats.org/officeDocument/2006/relationships/image" Target="../media/image39.tiff"/><Relationship Id="rId4" Type="http://schemas.openxmlformats.org/officeDocument/2006/relationships/image" Target="../media/image36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5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8.wdp"/><Relationship Id="rId5" Type="http://schemas.openxmlformats.org/officeDocument/2006/relationships/image" Target="../media/image37.png"/><Relationship Id="rId10" Type="http://schemas.openxmlformats.org/officeDocument/2006/relationships/image" Target="../media/image39.tiff"/><Relationship Id="rId4" Type="http://schemas.openxmlformats.org/officeDocument/2006/relationships/image" Target="../media/image36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0ABC19D-3EC3-5B4B-909A-4C7A88760048}"/>
              </a:ext>
            </a:extLst>
          </p:cNvPr>
          <p:cNvGrpSpPr/>
          <p:nvPr/>
        </p:nvGrpSpPr>
        <p:grpSpPr>
          <a:xfrm>
            <a:off x="3144296" y="1495057"/>
            <a:ext cx="2310626" cy="3044487"/>
            <a:chOff x="6884320" y="-1324321"/>
            <a:chExt cx="5045529" cy="656534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7AA00E-3DDF-9D4B-A78D-CBC4C57E25A2}"/>
                </a:ext>
              </a:extLst>
            </p:cNvPr>
            <p:cNvSpPr/>
            <p:nvPr/>
          </p:nvSpPr>
          <p:spPr>
            <a:xfrm>
              <a:off x="6884320" y="-1324321"/>
              <a:ext cx="5045529" cy="6384472"/>
            </a:xfrm>
            <a:custGeom>
              <a:avLst/>
              <a:gdLst>
                <a:gd name="connsiteX0" fmla="*/ 65314 w 5045528"/>
                <a:gd name="connsiteY0" fmla="*/ 163286 h 6384472"/>
                <a:gd name="connsiteX1" fmla="*/ 0 w 5045528"/>
                <a:gd name="connsiteY1" fmla="*/ 1322615 h 6384472"/>
                <a:gd name="connsiteX2" fmla="*/ 506185 w 5045528"/>
                <a:gd name="connsiteY2" fmla="*/ 2155372 h 6384472"/>
                <a:gd name="connsiteX3" fmla="*/ 996043 w 5045528"/>
                <a:gd name="connsiteY3" fmla="*/ 2857500 h 6384472"/>
                <a:gd name="connsiteX4" fmla="*/ 2090057 w 5045528"/>
                <a:gd name="connsiteY4" fmla="*/ 3820886 h 6384472"/>
                <a:gd name="connsiteX5" fmla="*/ 3004457 w 5045528"/>
                <a:gd name="connsiteY5" fmla="*/ 3804557 h 6384472"/>
                <a:gd name="connsiteX6" fmla="*/ 3118757 w 5045528"/>
                <a:gd name="connsiteY6" fmla="*/ 5323115 h 6384472"/>
                <a:gd name="connsiteX7" fmla="*/ 2302328 w 5045528"/>
                <a:gd name="connsiteY7" fmla="*/ 5355772 h 6384472"/>
                <a:gd name="connsiteX8" fmla="*/ 2041071 w 5045528"/>
                <a:gd name="connsiteY8" fmla="*/ 5225143 h 6384472"/>
                <a:gd name="connsiteX9" fmla="*/ 1861457 w 5045528"/>
                <a:gd name="connsiteY9" fmla="*/ 5486400 h 6384472"/>
                <a:gd name="connsiteX10" fmla="*/ 3102428 w 5045528"/>
                <a:gd name="connsiteY10" fmla="*/ 6384472 h 6384472"/>
                <a:gd name="connsiteX11" fmla="*/ 4212771 w 5045528"/>
                <a:gd name="connsiteY11" fmla="*/ 6025243 h 6384472"/>
                <a:gd name="connsiteX12" fmla="*/ 5045528 w 5045528"/>
                <a:gd name="connsiteY12" fmla="*/ 1094015 h 6384472"/>
                <a:gd name="connsiteX13" fmla="*/ 3363685 w 5045528"/>
                <a:gd name="connsiteY13" fmla="*/ 0 h 6384472"/>
                <a:gd name="connsiteX14" fmla="*/ 65314 w 5045528"/>
                <a:gd name="connsiteY14" fmla="*/ 163286 h 638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45528" h="6384472">
                  <a:moveTo>
                    <a:pt x="65314" y="163286"/>
                  </a:moveTo>
                  <a:lnTo>
                    <a:pt x="0" y="1322615"/>
                  </a:lnTo>
                  <a:lnTo>
                    <a:pt x="506185" y="2155372"/>
                  </a:lnTo>
                  <a:lnTo>
                    <a:pt x="996043" y="2857500"/>
                  </a:lnTo>
                  <a:lnTo>
                    <a:pt x="2090057" y="3820886"/>
                  </a:lnTo>
                  <a:lnTo>
                    <a:pt x="3004457" y="3804557"/>
                  </a:lnTo>
                  <a:lnTo>
                    <a:pt x="3118757" y="5323115"/>
                  </a:lnTo>
                  <a:lnTo>
                    <a:pt x="2302328" y="5355772"/>
                  </a:lnTo>
                  <a:lnTo>
                    <a:pt x="2041071" y="5225143"/>
                  </a:lnTo>
                  <a:lnTo>
                    <a:pt x="1861457" y="5486400"/>
                  </a:lnTo>
                  <a:lnTo>
                    <a:pt x="3102428" y="6384472"/>
                  </a:lnTo>
                  <a:lnTo>
                    <a:pt x="4212771" y="6025243"/>
                  </a:lnTo>
                  <a:lnTo>
                    <a:pt x="5045528" y="1094015"/>
                  </a:lnTo>
                  <a:lnTo>
                    <a:pt x="3363685" y="0"/>
                  </a:lnTo>
                  <a:lnTo>
                    <a:pt x="65314" y="163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F96042-0294-B144-A060-64FA952B4506}"/>
                </a:ext>
              </a:extLst>
            </p:cNvPr>
            <p:cNvSpPr/>
            <p:nvPr/>
          </p:nvSpPr>
          <p:spPr>
            <a:xfrm>
              <a:off x="7655156" y="1195754"/>
              <a:ext cx="383525" cy="361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41B2CB-A8E2-EC49-9CD2-FE63B7704381}"/>
                </a:ext>
              </a:extLst>
            </p:cNvPr>
            <p:cNvSpPr/>
            <p:nvPr/>
          </p:nvSpPr>
          <p:spPr>
            <a:xfrm>
              <a:off x="9867468" y="4879280"/>
              <a:ext cx="383525" cy="361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7F2ED8-4125-C543-BD44-9812AAE2851B}"/>
              </a:ext>
            </a:extLst>
          </p:cNvPr>
          <p:cNvCxnSpPr/>
          <p:nvPr/>
        </p:nvCxnSpPr>
        <p:spPr>
          <a:xfrm>
            <a:off x="5605329" y="3520397"/>
            <a:ext cx="15831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94574CE-DA3C-F648-B31A-A53EA0D04E31}"/>
              </a:ext>
            </a:extLst>
          </p:cNvPr>
          <p:cNvSpPr/>
          <p:nvPr/>
        </p:nvSpPr>
        <p:spPr>
          <a:xfrm>
            <a:off x="8866596" y="3372025"/>
            <a:ext cx="313819" cy="125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4BDD0-AEB5-6F4B-8DD5-CD400FAF9406}"/>
              </a:ext>
            </a:extLst>
          </p:cNvPr>
          <p:cNvGrpSpPr/>
          <p:nvPr/>
        </p:nvGrpSpPr>
        <p:grpSpPr>
          <a:xfrm>
            <a:off x="7934632" y="1741328"/>
            <a:ext cx="2964287" cy="3351345"/>
            <a:chOff x="7934632" y="1700389"/>
            <a:chExt cx="2964287" cy="3351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5C941C-B89E-A445-BBE8-FFC337B8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4632" y="1700389"/>
              <a:ext cx="1205216" cy="33513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0A7529-9ACD-5A49-9AA2-EB760A178F55}"/>
                </a:ext>
              </a:extLst>
            </p:cNvPr>
            <p:cNvSpPr/>
            <p:nvPr/>
          </p:nvSpPr>
          <p:spPr>
            <a:xfrm>
              <a:off x="9000203" y="2056230"/>
              <a:ext cx="574104" cy="36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F56769-3F70-DD47-9CF5-4E6654762405}"/>
                </a:ext>
              </a:extLst>
            </p:cNvPr>
            <p:cNvGrpSpPr/>
            <p:nvPr/>
          </p:nvGrpSpPr>
          <p:grpSpPr>
            <a:xfrm>
              <a:off x="9224991" y="2803600"/>
              <a:ext cx="1673928" cy="894308"/>
              <a:chOff x="9776663" y="3400726"/>
              <a:chExt cx="1673928" cy="894308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92FB031-CCEA-6C44-AC0D-2F81B1D79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356" y="3783174"/>
                <a:ext cx="532317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EA6F5A5-769E-4144-8E76-A5E6A81675E7}"/>
                  </a:ext>
                </a:extLst>
              </p:cNvPr>
              <p:cNvCxnSpPr/>
              <p:nvPr/>
            </p:nvCxnSpPr>
            <p:spPr>
              <a:xfrm>
                <a:off x="10385957" y="3898437"/>
                <a:ext cx="106463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F496CAE-D316-2944-B3A5-293AEC1A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8352" y="3981269"/>
                <a:ext cx="445760" cy="155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53E0DA5-CE7F-214E-AE6F-4ECAED78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8208" y="4084724"/>
                <a:ext cx="489172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64496E6-9E8E-A34A-880D-7D35BA426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7271" y="4178305"/>
                <a:ext cx="460718" cy="558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F2D2EB8-2ECF-0A43-B028-4533A3A86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6955" y="4280468"/>
                <a:ext cx="566744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5A0BB0D-AB6F-E947-AA87-0359219C7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3688" y="3479983"/>
                <a:ext cx="489172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842DAF3-E73B-0A41-BB57-3FE05500B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8461" y="3583915"/>
                <a:ext cx="460718" cy="558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CB1057D-9AC6-CF4C-950C-F3A5D65BB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435" y="3675727"/>
                <a:ext cx="566744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7A9EBF2-1C1D-B644-BB69-BAB656BC7E85}"/>
                  </a:ext>
                </a:extLst>
              </p:cNvPr>
              <p:cNvCxnSpPr/>
              <p:nvPr/>
            </p:nvCxnSpPr>
            <p:spPr>
              <a:xfrm flipV="1">
                <a:off x="9776663" y="3400726"/>
                <a:ext cx="788534" cy="470468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4E2EDFA-4A02-AB4F-A1E4-3C4237C6103B}"/>
                  </a:ext>
                </a:extLst>
              </p:cNvPr>
              <p:cNvCxnSpPr/>
              <p:nvPr/>
            </p:nvCxnSpPr>
            <p:spPr>
              <a:xfrm>
                <a:off x="9776663" y="3874414"/>
                <a:ext cx="713319" cy="42062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BB5B0-1D3B-6541-8767-05A2533F2B97}"/>
              </a:ext>
            </a:extLst>
          </p:cNvPr>
          <p:cNvSpPr txBox="1">
            <a:spLocks/>
          </p:cNvSpPr>
          <p:nvPr/>
        </p:nvSpPr>
        <p:spPr>
          <a:xfrm>
            <a:off x="870092" y="410748"/>
            <a:ext cx="1074106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>
                <a:latin typeface="Myriad Pro" panose="020B0503030403020204" pitchFamily="34" charset="0"/>
              </a:rPr>
              <a:t>From single species systems to complex microbial communities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A2BAD6E-BA5E-744E-9F98-4A61CEB05185}"/>
              </a:ext>
            </a:extLst>
          </p:cNvPr>
          <p:cNvSpPr txBox="1">
            <a:spLocks/>
          </p:cNvSpPr>
          <p:nvPr/>
        </p:nvSpPr>
        <p:spPr>
          <a:xfrm>
            <a:off x="103518" y="5538251"/>
            <a:ext cx="12034145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Myriad Pro" panose="020B0503030403020204" pitchFamily="34" charset="0"/>
              </a:rPr>
              <a:t>Metagenomic approaches to study the sociobiology of the microbiome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490B50-F2A0-7A4E-8B33-469C5FF5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680" y="2113605"/>
            <a:ext cx="2553080" cy="24223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8C4680-E667-3242-ABCE-76B4A255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937" y="3185712"/>
            <a:ext cx="839372" cy="8818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746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800BED-54F9-4358-B3A3-DC40CDED4ED2}"/>
              </a:ext>
            </a:extLst>
          </p:cNvPr>
          <p:cNvSpPr/>
          <p:nvPr/>
        </p:nvSpPr>
        <p:spPr>
          <a:xfrm>
            <a:off x="241970" y="2674257"/>
            <a:ext cx="2505296" cy="783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61806-EB8A-9F46-AE2F-BAC8FD88B686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Step 2: measure sociality (cont’d)</a:t>
            </a:r>
          </a:p>
        </p:txBody>
      </p:sp>
    </p:spTree>
    <p:extLst>
      <p:ext uri="{BB962C8B-B14F-4D97-AF65-F5344CB8AC3E}">
        <p14:creationId xmlns:p14="http://schemas.microsoft.com/office/powerpoint/2010/main" val="291214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EEC3AE9-338D-5F49-9E21-DBE3D128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78" t="62042" r="21250" b="26643"/>
          <a:stretch/>
        </p:blipFill>
        <p:spPr>
          <a:xfrm>
            <a:off x="892734" y="4238041"/>
            <a:ext cx="826936" cy="811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D0C17-BEDC-7E44-8433-5F0FAC0C3398}"/>
              </a:ext>
            </a:extLst>
          </p:cNvPr>
          <p:cNvSpPr txBox="1"/>
          <p:nvPr/>
        </p:nvSpPr>
        <p:spPr>
          <a:xfrm rot="16200000">
            <a:off x="-1606634" y="3486091"/>
            <a:ext cx="42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Well known social </a:t>
            </a:r>
            <a:r>
              <a:rPr lang="en-US" b="1" dirty="0" err="1"/>
              <a:t>behaviours</a:t>
            </a:r>
            <a:r>
              <a:rPr lang="en-US" b="1" dirty="0"/>
              <a:t> in bacteria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9A985D-1F7F-BD4C-8D8D-98ED04444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7" t="62042" r="63454" b="26643"/>
          <a:stretch/>
        </p:blipFill>
        <p:spPr>
          <a:xfrm>
            <a:off x="892734" y="2621242"/>
            <a:ext cx="811033" cy="8115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B0798C-E920-C145-B1A9-8911F595D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78" t="62042" r="2582" b="26643"/>
          <a:stretch/>
        </p:blipFill>
        <p:spPr>
          <a:xfrm>
            <a:off x="884782" y="5047499"/>
            <a:ext cx="818985" cy="8115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363948-3770-F64E-9A98-87B562550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94" t="62042" r="34572" b="26643"/>
          <a:stretch/>
        </p:blipFill>
        <p:spPr>
          <a:xfrm>
            <a:off x="885586" y="3426510"/>
            <a:ext cx="842839" cy="8115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699FFD-5726-6041-8FAB-FDA0FDC00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0" t="62042" r="76493" b="26643"/>
          <a:stretch/>
        </p:blipFill>
        <p:spPr>
          <a:xfrm>
            <a:off x="884108" y="1818464"/>
            <a:ext cx="829089" cy="8115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7C2F0BA-8A75-B44D-B253-74331FB393E9}"/>
              </a:ext>
            </a:extLst>
          </p:cNvPr>
          <p:cNvSpPr txBox="1"/>
          <p:nvPr/>
        </p:nvSpPr>
        <p:spPr>
          <a:xfrm>
            <a:off x="1719670" y="198670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Biofilms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DAC781-E4D8-5249-A4BA-4725541207F5}"/>
              </a:ext>
            </a:extLst>
          </p:cNvPr>
          <p:cNvSpPr txBox="1"/>
          <p:nvPr/>
        </p:nvSpPr>
        <p:spPr>
          <a:xfrm>
            <a:off x="1729775" y="2783221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Siderophores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AADF52-6C04-764A-8FD2-0123370FB47A}"/>
              </a:ext>
            </a:extLst>
          </p:cNvPr>
          <p:cNvSpPr txBox="1"/>
          <p:nvPr/>
        </p:nvSpPr>
        <p:spPr>
          <a:xfrm>
            <a:off x="1729775" y="359991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Quorum-sensing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FED69E-25C9-D646-8F54-F3B92C0A8219}"/>
              </a:ext>
            </a:extLst>
          </p:cNvPr>
          <p:cNvSpPr txBox="1"/>
          <p:nvPr/>
        </p:nvSpPr>
        <p:spPr>
          <a:xfrm>
            <a:off x="1729775" y="530908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Secretion systems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FB8F6F-DEA4-D04F-93E8-5C38216CD5A7}"/>
              </a:ext>
            </a:extLst>
          </p:cNvPr>
          <p:cNvSpPr txBox="1"/>
          <p:nvPr/>
        </p:nvSpPr>
        <p:spPr>
          <a:xfrm>
            <a:off x="1729775" y="4435293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Antibiotic degrading enzymes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8F7AB0-B3D5-9543-A56B-6A80A083211C}"/>
              </a:ext>
            </a:extLst>
          </p:cNvPr>
          <p:cNvSpPr/>
          <p:nvPr/>
        </p:nvSpPr>
        <p:spPr>
          <a:xfrm>
            <a:off x="1708118" y="2893500"/>
            <a:ext cx="45719" cy="425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070F6E-D4D4-6542-936E-123346D240B6}"/>
              </a:ext>
            </a:extLst>
          </p:cNvPr>
          <p:cNvSpPr/>
          <p:nvPr/>
        </p:nvSpPr>
        <p:spPr>
          <a:xfrm>
            <a:off x="690441" y="2779931"/>
            <a:ext cx="175979" cy="424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 descr="RÃ©sultat de recherche d'images pour &quot;gene ontologies logo&quot;">
            <a:extLst>
              <a:ext uri="{FF2B5EF4-FFF2-40B4-BE49-F238E27FC236}">
                <a16:creationId xmlns:a16="http://schemas.microsoft.com/office/drawing/2014/main" id="{39B3B6E1-D4BA-2147-BD0A-27BB43E2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781" y="1289493"/>
            <a:ext cx="2658180" cy="68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D75096-EAF7-C341-9720-C04D2CD2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20" y="2085640"/>
            <a:ext cx="2421187" cy="171697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5D513D2-64FB-2B44-8505-A32FE1FA4F60}"/>
              </a:ext>
            </a:extLst>
          </p:cNvPr>
          <p:cNvGrpSpPr/>
          <p:nvPr/>
        </p:nvGrpSpPr>
        <p:grpSpPr>
          <a:xfrm>
            <a:off x="4628109" y="4163540"/>
            <a:ext cx="2617235" cy="2500019"/>
            <a:chOff x="4628109" y="4163540"/>
            <a:chExt cx="2617235" cy="250001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194ACC-DF80-B747-8113-E6117F219431}"/>
                </a:ext>
              </a:extLst>
            </p:cNvPr>
            <p:cNvGrpSpPr/>
            <p:nvPr/>
          </p:nvGrpSpPr>
          <p:grpSpPr>
            <a:xfrm>
              <a:off x="4628109" y="4163540"/>
              <a:ext cx="2617235" cy="2426577"/>
              <a:chOff x="57028" y="3724791"/>
              <a:chExt cx="3125316" cy="27705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C000D9-8639-674C-A14D-98B070BFFF7F}"/>
                  </a:ext>
                </a:extLst>
              </p:cNvPr>
              <p:cNvSpPr txBox="1"/>
              <p:nvPr/>
            </p:nvSpPr>
            <p:spPr>
              <a:xfrm>
                <a:off x="964049" y="3724791"/>
                <a:ext cx="1423157" cy="983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Biofilm formation</a:t>
                </a:r>
              </a:p>
              <a:p>
                <a:pPr algn="ctr"/>
                <a:r>
                  <a:rPr lang="en-US" sz="1600" i="1" dirty="0"/>
                  <a:t>GO:00238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D91F3C-F60E-EA4F-85CF-B4E5D73B954E}"/>
                  </a:ext>
                </a:extLst>
              </p:cNvPr>
              <p:cNvSpPr txBox="1"/>
              <p:nvPr/>
            </p:nvSpPr>
            <p:spPr>
              <a:xfrm>
                <a:off x="57028" y="5230291"/>
                <a:ext cx="1670611" cy="126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Extracellular matrix production</a:t>
                </a:r>
              </a:p>
              <a:p>
                <a:pPr algn="ctr"/>
                <a:r>
                  <a:rPr lang="en-US" sz="1600" i="1" dirty="0"/>
                  <a:t>GO:00399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B1E770-CE3F-AF43-AC08-EE7BCE924630}"/>
                  </a:ext>
                </a:extLst>
              </p:cNvPr>
              <p:cNvSpPr txBox="1"/>
              <p:nvPr/>
            </p:nvSpPr>
            <p:spPr>
              <a:xfrm>
                <a:off x="1820172" y="5230291"/>
                <a:ext cx="1362172" cy="983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Cell-cell adhesion</a:t>
                </a:r>
              </a:p>
              <a:p>
                <a:pPr algn="ctr"/>
                <a:r>
                  <a:rPr lang="en-US" sz="1600" i="1" dirty="0"/>
                  <a:t>GO:00467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6F06C73-DEA2-DC45-AA08-E23EC0BB2BAF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V="1">
                <a:off x="892334" y="4733366"/>
                <a:ext cx="312727" cy="4969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F84518-A67C-B14B-A693-285CE7C12D0F}"/>
                  </a:ext>
                </a:extLst>
              </p:cNvPr>
              <p:cNvCxnSpPr/>
              <p:nvPr/>
            </p:nvCxnSpPr>
            <p:spPr>
              <a:xfrm flipH="1" flipV="1">
                <a:off x="2151529" y="4679576"/>
                <a:ext cx="372718" cy="5507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3A0734B-C633-F04E-9301-50673E9B872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6" y="6401571"/>
              <a:ext cx="204093" cy="2462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F08880-0559-1443-A298-4DE0DFB505DD}"/>
                </a:ext>
              </a:extLst>
            </p:cNvPr>
            <p:cNvCxnSpPr/>
            <p:nvPr/>
          </p:nvCxnSpPr>
          <p:spPr>
            <a:xfrm flipH="1">
              <a:off x="6397874" y="6417337"/>
              <a:ext cx="156062" cy="2462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D2B3AD-41F1-7D4C-9396-18BEEC8C6C64}"/>
              </a:ext>
            </a:extLst>
          </p:cNvPr>
          <p:cNvGrpSpPr/>
          <p:nvPr/>
        </p:nvGrpSpPr>
        <p:grpSpPr>
          <a:xfrm>
            <a:off x="7447191" y="1713117"/>
            <a:ext cx="1827696" cy="2320735"/>
            <a:chOff x="7447191" y="1713117"/>
            <a:chExt cx="1827696" cy="23207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3D1330-D420-5740-8F1C-CBA06BD58557}"/>
                </a:ext>
              </a:extLst>
            </p:cNvPr>
            <p:cNvSpPr txBox="1"/>
            <p:nvPr/>
          </p:nvSpPr>
          <p:spPr>
            <a:xfrm>
              <a:off x="7447191" y="1713117"/>
              <a:ext cx="181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Biofilm GOs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DEFB6F4-2E13-0441-838C-862B183011BC}"/>
                </a:ext>
              </a:extLst>
            </p:cNvPr>
            <p:cNvSpPr/>
            <p:nvPr/>
          </p:nvSpPr>
          <p:spPr>
            <a:xfrm>
              <a:off x="7584113" y="2140485"/>
              <a:ext cx="1623868" cy="18933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DC378-16A0-534A-AC08-D84AE81AC8A2}"/>
                </a:ext>
              </a:extLst>
            </p:cNvPr>
            <p:cNvSpPr txBox="1"/>
            <p:nvPr/>
          </p:nvSpPr>
          <p:spPr>
            <a:xfrm>
              <a:off x="7814076" y="2275145"/>
              <a:ext cx="14608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GO:00238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GO:00399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GO:00467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2B9EF0-3C8C-9348-903A-7AF7B1C545BF}"/>
              </a:ext>
            </a:extLst>
          </p:cNvPr>
          <p:cNvGrpSpPr/>
          <p:nvPr/>
        </p:nvGrpSpPr>
        <p:grpSpPr>
          <a:xfrm>
            <a:off x="9658491" y="1707155"/>
            <a:ext cx="2307647" cy="2298603"/>
            <a:chOff x="9658491" y="1707155"/>
            <a:chExt cx="2307647" cy="22986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7A8E32-E65E-3243-9CED-6E7C0BE7EE13}"/>
                </a:ext>
              </a:extLst>
            </p:cNvPr>
            <p:cNvSpPr txBox="1"/>
            <p:nvPr/>
          </p:nvSpPr>
          <p:spPr>
            <a:xfrm>
              <a:off x="9658491" y="1707155"/>
              <a:ext cx="210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Annotate all genes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C734C-F125-734E-9313-6E7B0FF9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4987" y="2090525"/>
              <a:ext cx="1930400" cy="406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56C3C9-DA16-BD4E-98DE-DEFD654B894B}"/>
                </a:ext>
              </a:extLst>
            </p:cNvPr>
            <p:cNvSpPr txBox="1"/>
            <p:nvPr/>
          </p:nvSpPr>
          <p:spPr>
            <a:xfrm>
              <a:off x="9744987" y="2528430"/>
              <a:ext cx="22211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gene 1 = GO:00467</a:t>
              </a:r>
            </a:p>
            <a:p>
              <a:r>
                <a:rPr lang="en-US" dirty="0"/>
                <a:t>gene 2 = GO:09182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gene 3 = GO:00238</a:t>
              </a:r>
            </a:p>
            <a:p>
              <a:r>
                <a:rPr lang="en-US" dirty="0"/>
                <a:t>…</a:t>
              </a:r>
            </a:p>
            <a:p>
              <a:r>
                <a:rPr lang="en-US" dirty="0"/>
                <a:t>gene n = GO:00222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D1B04-1F89-DB46-967A-35E44778F680}"/>
              </a:ext>
            </a:extLst>
          </p:cNvPr>
          <p:cNvGrpSpPr/>
          <p:nvPr/>
        </p:nvGrpSpPr>
        <p:grpSpPr>
          <a:xfrm>
            <a:off x="7945779" y="4182997"/>
            <a:ext cx="3590462" cy="1695441"/>
            <a:chOff x="7945779" y="4182997"/>
            <a:chExt cx="3590462" cy="1695441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6A281DC0-564E-364D-BE24-440E219D695C}"/>
                </a:ext>
              </a:extLst>
            </p:cNvPr>
            <p:cNvSpPr/>
            <p:nvPr/>
          </p:nvSpPr>
          <p:spPr>
            <a:xfrm rot="5400000">
              <a:off x="9489740" y="2639036"/>
              <a:ext cx="502540" cy="3590461"/>
            </a:xfrm>
            <a:prstGeom prst="rightBrace">
              <a:avLst>
                <a:gd name="adj1" fmla="val 7243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D8257E-4599-EE48-8365-0A6DBCF5A0DB}"/>
                </a:ext>
              </a:extLst>
            </p:cNvPr>
            <p:cNvSpPr txBox="1"/>
            <p:nvPr/>
          </p:nvSpPr>
          <p:spPr>
            <a:xfrm>
              <a:off x="8219117" y="4862775"/>
              <a:ext cx="3317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u="sng" dirty="0"/>
                <a:t>Measure of cooperativity</a:t>
              </a:r>
              <a:r>
                <a:rPr lang="en-US" sz="2000" b="1" dirty="0"/>
                <a:t>: </a:t>
              </a:r>
              <a:r>
                <a:rPr lang="en-US" sz="2000" dirty="0"/>
                <a:t>number of genes annotated with a “social GO”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7D1632-9456-C84A-A71B-327CBED6BA09}"/>
              </a:ext>
            </a:extLst>
          </p:cNvPr>
          <p:cNvSpPr txBox="1"/>
          <p:nvPr/>
        </p:nvSpPr>
        <p:spPr>
          <a:xfrm>
            <a:off x="8874876" y="6140361"/>
            <a:ext cx="331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Measure for 5 different forms of cooperation</a:t>
            </a:r>
            <a:endParaRPr lang="en-US" sz="200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00FD377-F12F-0548-A346-B1D601CC138D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Step 2: measure sociality (cont’d) </a:t>
            </a:r>
          </a:p>
        </p:txBody>
      </p:sp>
    </p:spTree>
    <p:extLst>
      <p:ext uri="{BB962C8B-B14F-4D97-AF65-F5344CB8AC3E}">
        <p14:creationId xmlns:p14="http://schemas.microsoft.com/office/powerpoint/2010/main" val="11502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67386-3D6D-FB48-9F99-6CB5552A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82" y="2125710"/>
            <a:ext cx="6293933" cy="361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58102-4DB7-DF40-9CD2-282CD08C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2" y="1391655"/>
            <a:ext cx="5523496" cy="52928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282900-C45B-A040-BBE7-35B82D12A5EC}"/>
              </a:ext>
            </a:extLst>
          </p:cNvPr>
          <p:cNvGrpSpPr/>
          <p:nvPr/>
        </p:nvGrpSpPr>
        <p:grpSpPr>
          <a:xfrm>
            <a:off x="7335961" y="2797398"/>
            <a:ext cx="1573714" cy="1625218"/>
            <a:chOff x="7493621" y="2564780"/>
            <a:chExt cx="1573714" cy="16252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902A3F-B236-E243-AAB7-A26929AD832B}"/>
                </a:ext>
              </a:extLst>
            </p:cNvPr>
            <p:cNvSpPr/>
            <p:nvPr/>
          </p:nvSpPr>
          <p:spPr>
            <a:xfrm>
              <a:off x="7672039" y="2564780"/>
              <a:ext cx="1395296" cy="2899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59D0D5-3685-E24A-A450-0CEBBE15CAEA}"/>
                </a:ext>
              </a:extLst>
            </p:cNvPr>
            <p:cNvSpPr/>
            <p:nvPr/>
          </p:nvSpPr>
          <p:spPr>
            <a:xfrm>
              <a:off x="7605133" y="3019110"/>
              <a:ext cx="1395296" cy="2899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5425A9-9B22-184D-8338-37FC4A879D3E}"/>
                </a:ext>
              </a:extLst>
            </p:cNvPr>
            <p:cNvSpPr/>
            <p:nvPr/>
          </p:nvSpPr>
          <p:spPr>
            <a:xfrm>
              <a:off x="7493621" y="3900066"/>
              <a:ext cx="1395296" cy="2899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7211A60-1E82-A442-988F-3F55F86D179B}"/>
              </a:ext>
            </a:extLst>
          </p:cNvPr>
          <p:cNvSpPr/>
          <p:nvPr/>
        </p:nvSpPr>
        <p:spPr>
          <a:xfrm>
            <a:off x="5845272" y="2318438"/>
            <a:ext cx="2524415" cy="3576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08F88D-8A16-2E47-8DC2-0700A414A28E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Comparative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3169B-5C2B-CB4A-9CA0-FB0F30361E4D}"/>
              </a:ext>
            </a:extLst>
          </p:cNvPr>
          <p:cNvSpPr txBox="1"/>
          <p:nvPr/>
        </p:nvSpPr>
        <p:spPr>
          <a:xfrm>
            <a:off x="9000429" y="6398718"/>
            <a:ext cx="567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Simonet&amp; McNally, 2021, PNAS</a:t>
            </a:r>
          </a:p>
        </p:txBody>
      </p:sp>
    </p:spTree>
    <p:extLst>
      <p:ext uri="{BB962C8B-B14F-4D97-AF65-F5344CB8AC3E}">
        <p14:creationId xmlns:p14="http://schemas.microsoft.com/office/powerpoint/2010/main" val="316634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4B4AA-2CE0-A347-B2EA-4D933C7FAF8D}"/>
              </a:ext>
            </a:extLst>
          </p:cNvPr>
          <p:cNvSpPr txBox="1"/>
          <p:nvPr/>
        </p:nvSpPr>
        <p:spPr>
          <a:xfrm>
            <a:off x="990714" y="3148783"/>
            <a:ext cx="1052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halkduster" panose="03050602040202020205" pitchFamily="66" charset="77"/>
              </a:rPr>
              <a:t>Which mechanisms are of general importance?</a:t>
            </a:r>
          </a:p>
          <a:p>
            <a:pPr algn="ctr"/>
            <a:endParaRPr lang="en-US" sz="2400" dirty="0">
              <a:solidFill>
                <a:schemeClr val="accent2"/>
              </a:solidFill>
              <a:latin typeface="Chalkduster" panose="03050602040202020205" pitchFamily="66" charset="77"/>
            </a:endParaRPr>
          </a:p>
        </p:txBody>
      </p:sp>
      <p:pic>
        <p:nvPicPr>
          <p:cNvPr id="6" name="Picture 2" descr="Image associée">
            <a:extLst>
              <a:ext uri="{FF2B5EF4-FFF2-40B4-BE49-F238E27FC236}">
                <a16:creationId xmlns:a16="http://schemas.microsoft.com/office/drawing/2014/main" id="{726C6D9C-A5D4-0741-8E03-8A31CE17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76" y="1634641"/>
            <a:ext cx="1536190" cy="15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food production icon&quot;">
            <a:extLst>
              <a:ext uri="{FF2B5EF4-FFF2-40B4-BE49-F238E27FC236}">
                <a16:creationId xmlns:a16="http://schemas.microsoft.com/office/drawing/2014/main" id="{A9482662-E4AE-D74E-8E6D-5DEF49DE3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8"/>
          <a:stretch/>
        </p:blipFill>
        <p:spPr bwMode="auto">
          <a:xfrm>
            <a:off x="5010116" y="1676008"/>
            <a:ext cx="1947984" cy="15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ésultat de recherche d'images pour &quot;geochemical cycle icon&quot;">
            <a:extLst>
              <a:ext uri="{FF2B5EF4-FFF2-40B4-BE49-F238E27FC236}">
                <a16:creationId xmlns:a16="http://schemas.microsoft.com/office/drawing/2014/main" id="{D7AB3396-4973-0142-A96B-9FDA3EE4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11" y="1396998"/>
            <a:ext cx="2136140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F6886E-D0C5-5B40-AC75-3E5401AF0B49}"/>
              </a:ext>
            </a:extLst>
          </p:cNvPr>
          <p:cNvGrpSpPr/>
          <p:nvPr/>
        </p:nvGrpSpPr>
        <p:grpSpPr>
          <a:xfrm rot="20969234">
            <a:off x="5187667" y="4165949"/>
            <a:ext cx="2257335" cy="2153920"/>
            <a:chOff x="4445878" y="3217076"/>
            <a:chExt cx="2257335" cy="21539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EA1017-2AA6-8343-A063-804C3124E4FA}"/>
                </a:ext>
              </a:extLst>
            </p:cNvPr>
            <p:cNvGrpSpPr/>
            <p:nvPr/>
          </p:nvGrpSpPr>
          <p:grpSpPr>
            <a:xfrm>
              <a:off x="4445878" y="3217076"/>
              <a:ext cx="2257335" cy="2153920"/>
              <a:chOff x="2233863" y="2571286"/>
              <a:chExt cx="2257335" cy="2153920"/>
            </a:xfrm>
          </p:grpSpPr>
          <p:pic>
            <p:nvPicPr>
              <p:cNvPr id="15" name="Picture 4" descr="Résultat de recherche d'images pour &quot;make sense of icon&quot;">
                <a:extLst>
                  <a:ext uri="{FF2B5EF4-FFF2-40B4-BE49-F238E27FC236}">
                    <a16:creationId xmlns:a16="http://schemas.microsoft.com/office/drawing/2014/main" id="{AA8FD53C-F41F-2A45-82E9-609E70928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471" b="82471" l="3750" r="95855">
                            <a14:foregroundMark x1="19803" y1="18882" x2="19803" y2="18882"/>
                            <a14:foregroundMark x1="40066" y1="33882" x2="40066" y2="33882"/>
                            <a14:foregroundMark x1="76316" y1="76471" x2="76316" y2="764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976"/>
              <a:stretch/>
            </p:blipFill>
            <p:spPr bwMode="auto">
              <a:xfrm>
                <a:off x="2251161" y="2571286"/>
                <a:ext cx="2240037" cy="2153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8465D3-0234-E04D-8516-9346E1D03872}"/>
                  </a:ext>
                </a:extLst>
              </p:cNvPr>
              <p:cNvSpPr/>
              <p:nvPr/>
            </p:nvSpPr>
            <p:spPr>
              <a:xfrm>
                <a:off x="2233863" y="2701040"/>
                <a:ext cx="654599" cy="6888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441AD2-FF09-9743-A21B-12AA66D6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9980" y="3485158"/>
              <a:ext cx="730697" cy="7318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F754FC3-EB2A-B642-838A-259359D33310}"/>
                </a:ext>
              </a:extLst>
            </p:cNvPr>
            <p:cNvGrpSpPr/>
            <p:nvPr/>
          </p:nvGrpSpPr>
          <p:grpSpPr>
            <a:xfrm>
              <a:off x="4845679" y="3863782"/>
              <a:ext cx="620016" cy="691380"/>
              <a:chOff x="4845679" y="3863782"/>
              <a:chExt cx="620016" cy="691380"/>
            </a:xfrm>
            <a:solidFill>
              <a:schemeClr val="tx1"/>
            </a:solidFill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6FD09D3-3BE1-184C-9041-C821AD0F85BF}"/>
                  </a:ext>
                </a:extLst>
              </p:cNvPr>
              <p:cNvSpPr/>
              <p:nvPr/>
            </p:nvSpPr>
            <p:spPr>
              <a:xfrm>
                <a:off x="4853354" y="4079631"/>
                <a:ext cx="367323" cy="468923"/>
              </a:xfrm>
              <a:custGeom>
                <a:avLst/>
                <a:gdLst>
                  <a:gd name="connsiteX0" fmla="*/ 273538 w 367323"/>
                  <a:gd name="connsiteY0" fmla="*/ 234461 h 468923"/>
                  <a:gd name="connsiteX1" fmla="*/ 31261 w 367323"/>
                  <a:gd name="connsiteY1" fmla="*/ 0 h 468923"/>
                  <a:gd name="connsiteX2" fmla="*/ 31261 w 367323"/>
                  <a:gd name="connsiteY2" fmla="*/ 0 h 468923"/>
                  <a:gd name="connsiteX3" fmla="*/ 0 w 367323"/>
                  <a:gd name="connsiteY3" fmla="*/ 109415 h 468923"/>
                  <a:gd name="connsiteX4" fmla="*/ 0 w 367323"/>
                  <a:gd name="connsiteY4" fmla="*/ 109415 h 468923"/>
                  <a:gd name="connsiteX5" fmla="*/ 31261 w 367323"/>
                  <a:gd name="connsiteY5" fmla="*/ 265723 h 468923"/>
                  <a:gd name="connsiteX6" fmla="*/ 70338 w 367323"/>
                  <a:gd name="connsiteY6" fmla="*/ 343877 h 468923"/>
                  <a:gd name="connsiteX7" fmla="*/ 117231 w 367323"/>
                  <a:gd name="connsiteY7" fmla="*/ 390769 h 468923"/>
                  <a:gd name="connsiteX8" fmla="*/ 211015 w 367323"/>
                  <a:gd name="connsiteY8" fmla="*/ 445477 h 468923"/>
                  <a:gd name="connsiteX9" fmla="*/ 304800 w 367323"/>
                  <a:gd name="connsiteY9" fmla="*/ 468923 h 468923"/>
                  <a:gd name="connsiteX10" fmla="*/ 304800 w 367323"/>
                  <a:gd name="connsiteY10" fmla="*/ 468923 h 468923"/>
                  <a:gd name="connsiteX11" fmla="*/ 367323 w 367323"/>
                  <a:gd name="connsiteY11" fmla="*/ 461107 h 468923"/>
                  <a:gd name="connsiteX12" fmla="*/ 273538 w 367323"/>
                  <a:gd name="connsiteY12" fmla="*/ 234461 h 468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7323" h="468923">
                    <a:moveTo>
                      <a:pt x="273538" y="234461"/>
                    </a:moveTo>
                    <a:lnTo>
                      <a:pt x="31261" y="0"/>
                    </a:lnTo>
                    <a:lnTo>
                      <a:pt x="31261" y="0"/>
                    </a:lnTo>
                    <a:lnTo>
                      <a:pt x="0" y="109415"/>
                    </a:lnTo>
                    <a:lnTo>
                      <a:pt x="0" y="109415"/>
                    </a:lnTo>
                    <a:lnTo>
                      <a:pt x="31261" y="265723"/>
                    </a:lnTo>
                    <a:lnTo>
                      <a:pt x="70338" y="343877"/>
                    </a:lnTo>
                    <a:lnTo>
                      <a:pt x="117231" y="390769"/>
                    </a:lnTo>
                    <a:lnTo>
                      <a:pt x="211015" y="445477"/>
                    </a:lnTo>
                    <a:lnTo>
                      <a:pt x="304800" y="468923"/>
                    </a:lnTo>
                    <a:lnTo>
                      <a:pt x="304800" y="468923"/>
                    </a:lnTo>
                    <a:lnTo>
                      <a:pt x="367323" y="461107"/>
                    </a:lnTo>
                    <a:lnTo>
                      <a:pt x="273538" y="234461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hord 13">
                <a:extLst>
                  <a:ext uri="{FF2B5EF4-FFF2-40B4-BE49-F238E27FC236}">
                    <a16:creationId xmlns:a16="http://schemas.microsoft.com/office/drawing/2014/main" id="{EABE6255-0DE0-B645-AD9B-418BA24D1312}"/>
                  </a:ext>
                </a:extLst>
              </p:cNvPr>
              <p:cNvSpPr/>
              <p:nvPr/>
            </p:nvSpPr>
            <p:spPr>
              <a:xfrm rot="4457030">
                <a:off x="4809997" y="3899464"/>
                <a:ext cx="691380" cy="620016"/>
              </a:xfrm>
              <a:prstGeom prst="chord">
                <a:avLst>
                  <a:gd name="adj1" fmla="val 1005979"/>
                  <a:gd name="adj2" fmla="val 8102788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85F328-1421-7441-AE5F-F0137DFB8CF1}"/>
              </a:ext>
            </a:extLst>
          </p:cNvPr>
          <p:cNvSpPr txBox="1"/>
          <p:nvPr/>
        </p:nvSpPr>
        <p:spPr>
          <a:xfrm rot="1953199">
            <a:off x="4393319" y="5379438"/>
            <a:ext cx="3080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halkduster" panose="03050602040202020205" pitchFamily="66" charset="77"/>
              </a:rPr>
              <a:t>Relatedness</a:t>
            </a:r>
          </a:p>
          <a:p>
            <a:pPr algn="ctr"/>
            <a:endParaRPr lang="en-US" sz="2400" dirty="0">
              <a:solidFill>
                <a:schemeClr val="accent2"/>
              </a:solidFill>
              <a:latin typeface="Chalkduster" panose="03050602040202020205" pitchFamily="66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7995D-58D9-B34B-AC41-7C6DEF81DFD3}"/>
              </a:ext>
            </a:extLst>
          </p:cNvPr>
          <p:cNvGrpSpPr/>
          <p:nvPr/>
        </p:nvGrpSpPr>
        <p:grpSpPr>
          <a:xfrm>
            <a:off x="1194955" y="4727335"/>
            <a:ext cx="6314151" cy="2097207"/>
            <a:chOff x="1194955" y="4727335"/>
            <a:chExt cx="6314151" cy="2097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40BCCD-A083-8E46-B339-8FFF30414229}"/>
                </a:ext>
              </a:extLst>
            </p:cNvPr>
            <p:cNvSpPr txBox="1"/>
            <p:nvPr/>
          </p:nvSpPr>
          <p:spPr>
            <a:xfrm>
              <a:off x="1194955" y="5440074"/>
              <a:ext cx="2854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Transmission ecology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DC7209-226F-084F-98F0-0BF8AB1B5881}"/>
                </a:ext>
              </a:extLst>
            </p:cNvPr>
            <p:cNvSpPr txBox="1"/>
            <p:nvPr/>
          </p:nvSpPr>
          <p:spPr>
            <a:xfrm>
              <a:off x="2948377" y="4727335"/>
              <a:ext cx="2854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Group size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1BBCF-CA25-3A46-B4FC-3E888849D23F}"/>
                </a:ext>
              </a:extLst>
            </p:cNvPr>
            <p:cNvSpPr txBox="1"/>
            <p:nvPr/>
          </p:nvSpPr>
          <p:spPr>
            <a:xfrm>
              <a:off x="1909695" y="6207137"/>
              <a:ext cx="2854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Host immune 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67E829-EB28-FF41-BDF3-A4FEB301E228}"/>
                </a:ext>
              </a:extLst>
            </p:cNvPr>
            <p:cNvSpPr txBox="1"/>
            <p:nvPr/>
          </p:nvSpPr>
          <p:spPr>
            <a:xfrm>
              <a:off x="4654394" y="6424432"/>
              <a:ext cx="2854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783107-5B87-5043-98F4-AED35DE87484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23" y="5127445"/>
              <a:ext cx="634383" cy="312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020F168-6341-3D40-AEDA-373BD27A0F8D}"/>
                </a:ext>
              </a:extLst>
            </p:cNvPr>
            <p:cNvCxnSpPr/>
            <p:nvPr/>
          </p:nvCxnSpPr>
          <p:spPr>
            <a:xfrm>
              <a:off x="3728075" y="5680254"/>
              <a:ext cx="1108192" cy="371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144D93C-C448-414D-962E-03342C7CB16F}"/>
                </a:ext>
              </a:extLst>
            </p:cNvPr>
            <p:cNvCxnSpPr/>
            <p:nvPr/>
          </p:nvCxnSpPr>
          <p:spPr>
            <a:xfrm flipV="1">
              <a:off x="4341670" y="6035311"/>
              <a:ext cx="692120" cy="3217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619FBB-DAC4-E84C-B95D-001DA6CE7D72}"/>
                </a:ext>
              </a:extLst>
            </p:cNvPr>
            <p:cNvCxnSpPr/>
            <p:nvPr/>
          </p:nvCxnSpPr>
          <p:spPr>
            <a:xfrm flipV="1">
              <a:off x="5102390" y="6154920"/>
              <a:ext cx="376757" cy="3917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0B52F2B0-DDCB-9942-80CE-ED6BEE36D447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Seeking unifying principles for MC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35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D72EB-C75B-3B48-9008-B307AAC0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15" y="1389437"/>
            <a:ext cx="7632700" cy="4622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59BD-28F4-BD4C-8EC2-F959AEA04579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Sociomicrobiology for microbiome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951F0-4F90-A54F-845D-CE85041A21C7}"/>
              </a:ext>
            </a:extLst>
          </p:cNvPr>
          <p:cNvSpPr txBox="1"/>
          <p:nvPr/>
        </p:nvSpPr>
        <p:spPr>
          <a:xfrm>
            <a:off x="172529" y="6376150"/>
            <a:ext cx="567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Andersen &amp; Schluter, 2021, PNAS</a:t>
            </a:r>
          </a:p>
        </p:txBody>
      </p:sp>
    </p:spTree>
    <p:extLst>
      <p:ext uri="{BB962C8B-B14F-4D97-AF65-F5344CB8AC3E}">
        <p14:creationId xmlns:p14="http://schemas.microsoft.com/office/powerpoint/2010/main" val="191358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7361-AFB0-E44F-80B5-BDDBFFE7505B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53A65-2EE1-DF45-8289-1E914171D6A1}"/>
              </a:ext>
            </a:extLst>
          </p:cNvPr>
          <p:cNvSpPr txBox="1"/>
          <p:nvPr/>
        </p:nvSpPr>
        <p:spPr>
          <a:xfrm>
            <a:off x="917230" y="1736386"/>
            <a:ext cx="6078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Luke McNally </a:t>
            </a: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https://lukemcnally.wordpress.com/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Rosalind Allen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https://www2.ph.ed.ac.uk/~rallen2/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Jarrod Hadfield</a:t>
            </a:r>
            <a:endParaRPr lang="en-US" sz="2400" dirty="0"/>
          </a:p>
          <a:p>
            <a:r>
              <a:rPr lang="en-US" sz="2400" b="1" dirty="0"/>
              <a:t>Dan </a:t>
            </a:r>
            <a:r>
              <a:rPr lang="en-US" sz="2400" b="1" dirty="0" err="1"/>
              <a:t>Nussey</a:t>
            </a:r>
            <a:endParaRPr lang="en-US" sz="2400" b="1" dirty="0"/>
          </a:p>
          <a:p>
            <a:r>
              <a:rPr lang="en-US" sz="2400" b="1" dirty="0"/>
              <a:t>Kevin Foster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25C4-5DCB-1A42-85F8-A6ECFECB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00" y="1516585"/>
            <a:ext cx="2314844" cy="23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98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3DFEF7-34D1-284B-A2F4-F43BEB3FE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73" y="1136811"/>
            <a:ext cx="7698984" cy="4274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026A26-F79D-694B-8FDF-7F49A7D218A4}"/>
              </a:ext>
            </a:extLst>
          </p:cNvPr>
          <p:cNvSpPr txBox="1"/>
          <p:nvPr/>
        </p:nvSpPr>
        <p:spPr>
          <a:xfrm>
            <a:off x="939460" y="201616"/>
            <a:ext cx="1033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Using evolutionary theory to predict the effect of microbes on host health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160A4C-5B58-754E-BAC3-11ABA3A88E9F}"/>
              </a:ext>
            </a:extLst>
          </p:cNvPr>
          <p:cNvGrpSpPr/>
          <p:nvPr/>
        </p:nvGrpSpPr>
        <p:grpSpPr>
          <a:xfrm>
            <a:off x="275284" y="128993"/>
            <a:ext cx="1029599" cy="584776"/>
            <a:chOff x="4276289" y="1611607"/>
            <a:chExt cx="1029599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F74-5F5B-B945-B325-7A9FE4673790}"/>
                </a:ext>
              </a:extLst>
            </p:cNvPr>
            <p:cNvSpPr txBox="1"/>
            <p:nvPr/>
          </p:nvSpPr>
          <p:spPr>
            <a:xfrm>
              <a:off x="4347945" y="1611607"/>
              <a:ext cx="957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</a:rPr>
                <a:t>2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AF30C5-A1A3-164A-86E5-88C568C935B0}"/>
                </a:ext>
              </a:extLst>
            </p:cNvPr>
            <p:cNvSpPr/>
            <p:nvPr/>
          </p:nvSpPr>
          <p:spPr>
            <a:xfrm>
              <a:off x="4276289" y="1632049"/>
              <a:ext cx="544942" cy="56433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E2B67F-697E-F348-92CD-9BB5C1A02FB2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“eco-socio-</a:t>
            </a:r>
            <a:r>
              <a:rPr lang="en-GB" sz="3200" b="1" dirty="0" err="1"/>
              <a:t>evo</a:t>
            </a:r>
            <a:r>
              <a:rPr lang="en-GB" sz="3200" b="1" dirty="0"/>
              <a:t>” definition of dysbiosis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5C6FF-1E3C-BB45-BCA3-7AB53E6B3AD3}"/>
              </a:ext>
            </a:extLst>
          </p:cNvPr>
          <p:cNvSpPr txBox="1"/>
          <p:nvPr/>
        </p:nvSpPr>
        <p:spPr>
          <a:xfrm>
            <a:off x="1783658" y="5674739"/>
            <a:ext cx="8643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What does (socio)evolutionary theory tell us about the microbiome-health relationship?</a:t>
            </a:r>
          </a:p>
        </p:txBody>
      </p:sp>
    </p:spTree>
    <p:extLst>
      <p:ext uri="{BB962C8B-B14F-4D97-AF65-F5344CB8AC3E}">
        <p14:creationId xmlns:p14="http://schemas.microsoft.com/office/powerpoint/2010/main" val="63767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1A551-3C16-714F-AD9D-CA121D246C71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 gut microbe life: strive competition and transmit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57FB2-B129-A24C-AD65-008AA181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06" y="2160729"/>
            <a:ext cx="1952266" cy="19522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97FBEF-94BF-2747-8FD8-268A323CE451}"/>
              </a:ext>
            </a:extLst>
          </p:cNvPr>
          <p:cNvGrpSpPr/>
          <p:nvPr/>
        </p:nvGrpSpPr>
        <p:grpSpPr>
          <a:xfrm>
            <a:off x="4260238" y="1223946"/>
            <a:ext cx="4493373" cy="3376293"/>
            <a:chOff x="3740560" y="590260"/>
            <a:chExt cx="4493373" cy="33762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72F002E-3073-F145-9600-79CBF731557F}"/>
                </a:ext>
              </a:extLst>
            </p:cNvPr>
            <p:cNvGrpSpPr/>
            <p:nvPr/>
          </p:nvGrpSpPr>
          <p:grpSpPr>
            <a:xfrm>
              <a:off x="3740560" y="687934"/>
              <a:ext cx="3232306" cy="3275087"/>
              <a:chOff x="65536" y="419213"/>
              <a:chExt cx="4876800" cy="514656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57F4AA4-971D-9A47-B4B0-A3EC7DEC454F}"/>
                  </a:ext>
                </a:extLst>
              </p:cNvPr>
              <p:cNvGrpSpPr/>
              <p:nvPr/>
            </p:nvGrpSpPr>
            <p:grpSpPr>
              <a:xfrm>
                <a:off x="65536" y="419213"/>
                <a:ext cx="4876800" cy="5146564"/>
                <a:chOff x="2542036" y="2457563"/>
                <a:chExt cx="4876800" cy="5146564"/>
              </a:xfrm>
            </p:grpSpPr>
            <p:pic>
              <p:nvPicPr>
                <p:cNvPr id="18" name="Picture 6" descr="RÃ©sultat de recherche d'images pour &quot;human silhouette icon arms up&quot;">
                  <a:extLst>
                    <a:ext uri="{FF2B5EF4-FFF2-40B4-BE49-F238E27FC236}">
                      <a16:creationId xmlns:a16="http://schemas.microsoft.com/office/drawing/2014/main" id="{22258AEC-CB0A-0C48-B835-1F5CAAC3D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6" y="2727326"/>
                  <a:ext cx="4876800" cy="4876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38D35E8-3787-5342-9CA6-2E2AC63012D4}"/>
                    </a:ext>
                  </a:extLst>
                </p:cNvPr>
                <p:cNvSpPr/>
                <p:nvPr/>
              </p:nvSpPr>
              <p:spPr>
                <a:xfrm>
                  <a:off x="4850001" y="2839668"/>
                  <a:ext cx="257175" cy="471487"/>
                </a:xfrm>
                <a:custGeom>
                  <a:avLst/>
                  <a:gdLst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2400 w 257175"/>
                    <a:gd name="connsiteY2" fmla="*/ 9525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2382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3867 h 473867"/>
                    <a:gd name="connsiteX1" fmla="*/ 95250 w 257175"/>
                    <a:gd name="connsiteY1" fmla="*/ 2380 h 473867"/>
                    <a:gd name="connsiteX2" fmla="*/ 154781 w 257175"/>
                    <a:gd name="connsiteY2" fmla="*/ 0 h 473867"/>
                    <a:gd name="connsiteX3" fmla="*/ 242887 w 257175"/>
                    <a:gd name="connsiteY3" fmla="*/ 473867 h 473867"/>
                    <a:gd name="connsiteX4" fmla="*/ 257175 w 257175"/>
                    <a:gd name="connsiteY4" fmla="*/ 464342 h 47386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1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471487">
                      <a:moveTo>
                        <a:pt x="0" y="471487"/>
                      </a:moveTo>
                      <a:lnTo>
                        <a:pt x="95250" y="0"/>
                      </a:lnTo>
                      <a:lnTo>
                        <a:pt x="154781" y="1"/>
                      </a:lnTo>
                      <a:lnTo>
                        <a:pt x="242887" y="471487"/>
                      </a:lnTo>
                      <a:lnTo>
                        <a:pt x="257175" y="461962"/>
                      </a:lnTo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23F9008F-CA98-874A-9E7C-B14C2F1594BE}"/>
                    </a:ext>
                  </a:extLst>
                </p:cNvPr>
                <p:cNvSpPr/>
                <p:nvPr/>
              </p:nvSpPr>
              <p:spPr>
                <a:xfrm rot="20659733">
                  <a:off x="5306025" y="3418953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8AC1956-2D41-094E-A034-8A2A3188E148}"/>
                    </a:ext>
                  </a:extLst>
                </p:cNvPr>
                <p:cNvSpPr/>
                <p:nvPr/>
              </p:nvSpPr>
              <p:spPr>
                <a:xfrm rot="21138697">
                  <a:off x="4504874" y="3392261"/>
                  <a:ext cx="123026" cy="11543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2B002362-CA22-7C45-BC6F-B0FDF1290F13}"/>
                    </a:ext>
                  </a:extLst>
                </p:cNvPr>
                <p:cNvSpPr/>
                <p:nvPr/>
              </p:nvSpPr>
              <p:spPr>
                <a:xfrm rot="885569" flipH="1">
                  <a:off x="4569539" y="3418646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 descr="RÃ©sultat de recherche d'images pour &quot;rock n roll silhouette icon&quot;">
                  <a:extLst>
                    <a:ext uri="{FF2B5EF4-FFF2-40B4-BE49-F238E27FC236}">
                      <a16:creationId xmlns:a16="http://schemas.microsoft.com/office/drawing/2014/main" id="{F49185A9-06AB-814F-B49A-D1EC7FC5D6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38099">
                  <a:off x="5240235" y="2457563"/>
                  <a:ext cx="568693" cy="568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5BE5052-B4CC-8045-9AB9-BC3518A89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3007" y="2667001"/>
                <a:ext cx="774291" cy="80772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B68F05-A69D-6F44-B531-B7C87D17BF46}"/>
                </a:ext>
              </a:extLst>
            </p:cNvPr>
            <p:cNvGrpSpPr/>
            <p:nvPr/>
          </p:nvGrpSpPr>
          <p:grpSpPr>
            <a:xfrm>
              <a:off x="5001627" y="863133"/>
              <a:ext cx="3232306" cy="3103420"/>
              <a:chOff x="4895770" y="899097"/>
              <a:chExt cx="3232306" cy="3103420"/>
            </a:xfrm>
          </p:grpSpPr>
          <p:pic>
            <p:nvPicPr>
              <p:cNvPr id="14" name="Picture 6" descr="RÃ©sultat de recherche d'images pour &quot;human silhouette icon arms up&quot;">
                <a:extLst>
                  <a:ext uri="{FF2B5EF4-FFF2-40B4-BE49-F238E27FC236}">
                    <a16:creationId xmlns:a16="http://schemas.microsoft.com/office/drawing/2014/main" id="{2DB67CB7-FE90-354A-ABC3-4E03642CE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770" y="899097"/>
                <a:ext cx="3232306" cy="3103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8ED32E-77FA-6843-961C-8205F7B88AE2}"/>
                  </a:ext>
                </a:extLst>
              </p:cNvPr>
              <p:cNvSpPr/>
              <p:nvPr/>
            </p:nvSpPr>
            <p:spPr>
              <a:xfrm>
                <a:off x="5894100" y="1593056"/>
                <a:ext cx="313819" cy="1250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RÃ©sultat de recherche d'images pour &quot;human silhouette icon arms up&quot;">
              <a:extLst>
                <a:ext uri="{FF2B5EF4-FFF2-40B4-BE49-F238E27FC236}">
                  <a16:creationId xmlns:a16="http://schemas.microsoft.com/office/drawing/2014/main" id="{32D67EF0-6E6D-B643-AAC8-393B3B014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2" t="23288" r="59227" b="39421"/>
            <a:stretch/>
          </p:blipFill>
          <p:spPr bwMode="auto">
            <a:xfrm flipV="1">
              <a:off x="5990861" y="850756"/>
              <a:ext cx="337814" cy="11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76E81ABB-35D9-1F44-821B-698852316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8099">
              <a:off x="6796761" y="590260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E0249E34-2222-A042-A8E3-554019923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61901" flipH="1">
              <a:off x="6093316" y="633772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BE7E15-B6AE-6B44-8EEE-F5058D41CD07}"/>
                </a:ext>
              </a:extLst>
            </p:cNvPr>
            <p:cNvSpPr/>
            <p:nvPr/>
          </p:nvSpPr>
          <p:spPr>
            <a:xfrm>
              <a:off x="6318250" y="800100"/>
              <a:ext cx="574675" cy="539750"/>
            </a:xfrm>
            <a:custGeom>
              <a:avLst/>
              <a:gdLst>
                <a:gd name="connsiteX0" fmla="*/ 76200 w 574675"/>
                <a:gd name="connsiteY0" fmla="*/ 539750 h 539750"/>
                <a:gd name="connsiteX1" fmla="*/ 0 w 574675"/>
                <a:gd name="connsiteY1" fmla="*/ 393700 h 539750"/>
                <a:gd name="connsiteX2" fmla="*/ 127000 w 574675"/>
                <a:gd name="connsiteY2" fmla="*/ 476250 h 539750"/>
                <a:gd name="connsiteX3" fmla="*/ 25400 w 574675"/>
                <a:gd name="connsiteY3" fmla="*/ 209550 h 539750"/>
                <a:gd name="connsiteX4" fmla="*/ 206375 w 574675"/>
                <a:gd name="connsiteY4" fmla="*/ 434975 h 539750"/>
                <a:gd name="connsiteX5" fmla="*/ 136525 w 574675"/>
                <a:gd name="connsiteY5" fmla="*/ 107950 h 539750"/>
                <a:gd name="connsiteX6" fmla="*/ 260350 w 574675"/>
                <a:gd name="connsiteY6" fmla="*/ 409575 h 539750"/>
                <a:gd name="connsiteX7" fmla="*/ 269875 w 574675"/>
                <a:gd name="connsiteY7" fmla="*/ 0 h 539750"/>
                <a:gd name="connsiteX8" fmla="*/ 330200 w 574675"/>
                <a:gd name="connsiteY8" fmla="*/ 419100 h 539750"/>
                <a:gd name="connsiteX9" fmla="*/ 384175 w 574675"/>
                <a:gd name="connsiteY9" fmla="*/ 95250 h 539750"/>
                <a:gd name="connsiteX10" fmla="*/ 396875 w 574675"/>
                <a:gd name="connsiteY10" fmla="*/ 415925 h 539750"/>
                <a:gd name="connsiteX11" fmla="*/ 508000 w 574675"/>
                <a:gd name="connsiteY11" fmla="*/ 155575 h 539750"/>
                <a:gd name="connsiteX12" fmla="*/ 454025 w 574675"/>
                <a:gd name="connsiteY12" fmla="*/ 476250 h 539750"/>
                <a:gd name="connsiteX13" fmla="*/ 574675 w 574675"/>
                <a:gd name="connsiteY13" fmla="*/ 342900 h 539750"/>
                <a:gd name="connsiteX14" fmla="*/ 492125 w 574675"/>
                <a:gd name="connsiteY14" fmla="*/ 539750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4675" h="539750">
                  <a:moveTo>
                    <a:pt x="76200" y="539750"/>
                  </a:moveTo>
                  <a:lnTo>
                    <a:pt x="0" y="393700"/>
                  </a:lnTo>
                  <a:lnTo>
                    <a:pt x="127000" y="476250"/>
                  </a:lnTo>
                  <a:lnTo>
                    <a:pt x="25400" y="209550"/>
                  </a:lnTo>
                  <a:lnTo>
                    <a:pt x="206375" y="434975"/>
                  </a:lnTo>
                  <a:lnTo>
                    <a:pt x="136525" y="107950"/>
                  </a:lnTo>
                  <a:lnTo>
                    <a:pt x="260350" y="409575"/>
                  </a:lnTo>
                  <a:lnTo>
                    <a:pt x="269875" y="0"/>
                  </a:lnTo>
                  <a:lnTo>
                    <a:pt x="330200" y="419100"/>
                  </a:lnTo>
                  <a:lnTo>
                    <a:pt x="384175" y="95250"/>
                  </a:lnTo>
                  <a:lnTo>
                    <a:pt x="396875" y="415925"/>
                  </a:lnTo>
                  <a:lnTo>
                    <a:pt x="508000" y="155575"/>
                  </a:lnTo>
                  <a:lnTo>
                    <a:pt x="454025" y="476250"/>
                  </a:lnTo>
                  <a:lnTo>
                    <a:pt x="574675" y="342900"/>
                  </a:lnTo>
                  <a:lnTo>
                    <a:pt x="492125" y="539750"/>
                  </a:lnTo>
                </a:path>
              </a:pathLst>
            </a:custGeom>
            <a:solidFill>
              <a:srgbClr val="BE525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9D45FF-539F-2644-9F64-7B20F7EEBDD1}"/>
                </a:ext>
              </a:extLst>
            </p:cNvPr>
            <p:cNvSpPr/>
            <p:nvPr/>
          </p:nvSpPr>
          <p:spPr>
            <a:xfrm>
              <a:off x="6375399" y="1182070"/>
              <a:ext cx="484129" cy="4665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F4217029-DDC1-3D42-87B5-BA742891665D}"/>
                </a:ext>
              </a:extLst>
            </p:cNvPr>
            <p:cNvSpPr/>
            <p:nvPr/>
          </p:nvSpPr>
          <p:spPr>
            <a:xfrm>
              <a:off x="6062173" y="2182484"/>
              <a:ext cx="1115496" cy="88781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63ABE4-2B5C-094C-ABF4-9AEAF63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5303" y="2112389"/>
              <a:ext cx="513194" cy="5140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2BF911-360E-2047-8C85-CB02A2BACB3F}"/>
              </a:ext>
            </a:extLst>
          </p:cNvPr>
          <p:cNvGrpSpPr/>
          <p:nvPr/>
        </p:nvGrpSpPr>
        <p:grpSpPr>
          <a:xfrm>
            <a:off x="7020940" y="1120026"/>
            <a:ext cx="4493373" cy="3376293"/>
            <a:chOff x="3740560" y="590260"/>
            <a:chExt cx="4493373" cy="33762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A86204-1935-EB4E-A365-27F1C235FA62}"/>
                </a:ext>
              </a:extLst>
            </p:cNvPr>
            <p:cNvGrpSpPr/>
            <p:nvPr/>
          </p:nvGrpSpPr>
          <p:grpSpPr>
            <a:xfrm>
              <a:off x="3740560" y="687934"/>
              <a:ext cx="3232306" cy="3275087"/>
              <a:chOff x="65536" y="419213"/>
              <a:chExt cx="4876800" cy="514656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1D7E6E3-3E20-394A-B94B-1F172364328F}"/>
                  </a:ext>
                </a:extLst>
              </p:cNvPr>
              <p:cNvGrpSpPr/>
              <p:nvPr/>
            </p:nvGrpSpPr>
            <p:grpSpPr>
              <a:xfrm>
                <a:off x="65536" y="419213"/>
                <a:ext cx="4876800" cy="5146564"/>
                <a:chOff x="2542036" y="2457563"/>
                <a:chExt cx="4876800" cy="5146564"/>
              </a:xfrm>
            </p:grpSpPr>
            <p:pic>
              <p:nvPicPr>
                <p:cNvPr id="38" name="Picture 6" descr="RÃ©sultat de recherche d'images pour &quot;human silhouette icon arms up&quot;">
                  <a:extLst>
                    <a:ext uri="{FF2B5EF4-FFF2-40B4-BE49-F238E27FC236}">
                      <a16:creationId xmlns:a16="http://schemas.microsoft.com/office/drawing/2014/main" id="{597FC45D-E6BD-0848-A29E-7B28E76673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6" y="2727326"/>
                  <a:ext cx="4876800" cy="4876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CCFA4F14-E648-2E4F-AF92-AD6AF892385F}"/>
                    </a:ext>
                  </a:extLst>
                </p:cNvPr>
                <p:cNvSpPr/>
                <p:nvPr/>
              </p:nvSpPr>
              <p:spPr>
                <a:xfrm>
                  <a:off x="4850001" y="2839668"/>
                  <a:ext cx="257175" cy="471487"/>
                </a:xfrm>
                <a:custGeom>
                  <a:avLst/>
                  <a:gdLst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2400 w 257175"/>
                    <a:gd name="connsiteY2" fmla="*/ 9525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2382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3867 h 473867"/>
                    <a:gd name="connsiteX1" fmla="*/ 95250 w 257175"/>
                    <a:gd name="connsiteY1" fmla="*/ 2380 h 473867"/>
                    <a:gd name="connsiteX2" fmla="*/ 154781 w 257175"/>
                    <a:gd name="connsiteY2" fmla="*/ 0 h 473867"/>
                    <a:gd name="connsiteX3" fmla="*/ 242887 w 257175"/>
                    <a:gd name="connsiteY3" fmla="*/ 473867 h 473867"/>
                    <a:gd name="connsiteX4" fmla="*/ 257175 w 257175"/>
                    <a:gd name="connsiteY4" fmla="*/ 464342 h 47386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1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471487">
                      <a:moveTo>
                        <a:pt x="0" y="471487"/>
                      </a:moveTo>
                      <a:lnTo>
                        <a:pt x="95250" y="0"/>
                      </a:lnTo>
                      <a:lnTo>
                        <a:pt x="154781" y="1"/>
                      </a:lnTo>
                      <a:lnTo>
                        <a:pt x="242887" y="471487"/>
                      </a:lnTo>
                      <a:lnTo>
                        <a:pt x="257175" y="461962"/>
                      </a:lnTo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588740AA-2C03-264B-8C43-4B6F421EC0D2}"/>
                    </a:ext>
                  </a:extLst>
                </p:cNvPr>
                <p:cNvSpPr/>
                <p:nvPr/>
              </p:nvSpPr>
              <p:spPr>
                <a:xfrm rot="20659733">
                  <a:off x="5306025" y="3418953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1065A17-15B4-3042-A176-AE4C031807BC}"/>
                    </a:ext>
                  </a:extLst>
                </p:cNvPr>
                <p:cNvSpPr/>
                <p:nvPr/>
              </p:nvSpPr>
              <p:spPr>
                <a:xfrm rot="21138697">
                  <a:off x="4504874" y="3392261"/>
                  <a:ext cx="123026" cy="11543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0FDAFF9-F056-D54B-A772-B2F77CB1BB67}"/>
                    </a:ext>
                  </a:extLst>
                </p:cNvPr>
                <p:cNvSpPr/>
                <p:nvPr/>
              </p:nvSpPr>
              <p:spPr>
                <a:xfrm rot="885569" flipH="1">
                  <a:off x="4569539" y="3418646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3" name="Picture 42" descr="RÃ©sultat de recherche d'images pour &quot;rock n roll silhouette icon&quot;">
                  <a:extLst>
                    <a:ext uri="{FF2B5EF4-FFF2-40B4-BE49-F238E27FC236}">
                      <a16:creationId xmlns:a16="http://schemas.microsoft.com/office/drawing/2014/main" id="{6F83A387-52AD-E14A-BEAD-2429D2D733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38099">
                  <a:off x="5240235" y="2457563"/>
                  <a:ext cx="568693" cy="568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D80107C-B0E5-124C-9C13-52780944A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3007" y="2667001"/>
                <a:ext cx="774291" cy="80772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B8264F-8B77-354A-8DD9-A57844EAC00F}"/>
                </a:ext>
              </a:extLst>
            </p:cNvPr>
            <p:cNvGrpSpPr/>
            <p:nvPr/>
          </p:nvGrpSpPr>
          <p:grpSpPr>
            <a:xfrm>
              <a:off x="5001627" y="863133"/>
              <a:ext cx="3232306" cy="3103420"/>
              <a:chOff x="4895770" y="899097"/>
              <a:chExt cx="3232306" cy="3103420"/>
            </a:xfrm>
          </p:grpSpPr>
          <p:pic>
            <p:nvPicPr>
              <p:cNvPr id="34" name="Picture 6" descr="RÃ©sultat de recherche d'images pour &quot;human silhouette icon arms up&quot;">
                <a:extLst>
                  <a:ext uri="{FF2B5EF4-FFF2-40B4-BE49-F238E27FC236}">
                    <a16:creationId xmlns:a16="http://schemas.microsoft.com/office/drawing/2014/main" id="{90D9F28E-4CAA-8448-888D-0BB267223B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770" y="899097"/>
                <a:ext cx="3232306" cy="3103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2BE9E6-EB97-DB49-9F19-B62A29FAA717}"/>
                  </a:ext>
                </a:extLst>
              </p:cNvPr>
              <p:cNvSpPr/>
              <p:nvPr/>
            </p:nvSpPr>
            <p:spPr>
              <a:xfrm>
                <a:off x="5894100" y="1593056"/>
                <a:ext cx="313819" cy="1250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 descr="RÃ©sultat de recherche d'images pour &quot;human silhouette icon arms up&quot;">
              <a:extLst>
                <a:ext uri="{FF2B5EF4-FFF2-40B4-BE49-F238E27FC236}">
                  <a16:creationId xmlns:a16="http://schemas.microsoft.com/office/drawing/2014/main" id="{145A7396-5F17-BC4A-B2A6-1D5127065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2" t="23288" r="59227" b="39421"/>
            <a:stretch/>
          </p:blipFill>
          <p:spPr bwMode="auto">
            <a:xfrm flipV="1">
              <a:off x="5990861" y="850756"/>
              <a:ext cx="337814" cy="11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345BE770-EA46-1D4D-971E-FD5848FBF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8099">
              <a:off x="6796761" y="590260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8B6DE45A-D85C-7B4C-91AD-FBE04E8A3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61901" flipH="1">
              <a:off x="6093316" y="633772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E6C2C7-C1E3-7F46-9DB1-96D36370AD69}"/>
                </a:ext>
              </a:extLst>
            </p:cNvPr>
            <p:cNvSpPr/>
            <p:nvPr/>
          </p:nvSpPr>
          <p:spPr>
            <a:xfrm>
              <a:off x="6318250" y="800100"/>
              <a:ext cx="574675" cy="539750"/>
            </a:xfrm>
            <a:custGeom>
              <a:avLst/>
              <a:gdLst>
                <a:gd name="connsiteX0" fmla="*/ 76200 w 574675"/>
                <a:gd name="connsiteY0" fmla="*/ 539750 h 539750"/>
                <a:gd name="connsiteX1" fmla="*/ 0 w 574675"/>
                <a:gd name="connsiteY1" fmla="*/ 393700 h 539750"/>
                <a:gd name="connsiteX2" fmla="*/ 127000 w 574675"/>
                <a:gd name="connsiteY2" fmla="*/ 476250 h 539750"/>
                <a:gd name="connsiteX3" fmla="*/ 25400 w 574675"/>
                <a:gd name="connsiteY3" fmla="*/ 209550 h 539750"/>
                <a:gd name="connsiteX4" fmla="*/ 206375 w 574675"/>
                <a:gd name="connsiteY4" fmla="*/ 434975 h 539750"/>
                <a:gd name="connsiteX5" fmla="*/ 136525 w 574675"/>
                <a:gd name="connsiteY5" fmla="*/ 107950 h 539750"/>
                <a:gd name="connsiteX6" fmla="*/ 260350 w 574675"/>
                <a:gd name="connsiteY6" fmla="*/ 409575 h 539750"/>
                <a:gd name="connsiteX7" fmla="*/ 269875 w 574675"/>
                <a:gd name="connsiteY7" fmla="*/ 0 h 539750"/>
                <a:gd name="connsiteX8" fmla="*/ 330200 w 574675"/>
                <a:gd name="connsiteY8" fmla="*/ 419100 h 539750"/>
                <a:gd name="connsiteX9" fmla="*/ 384175 w 574675"/>
                <a:gd name="connsiteY9" fmla="*/ 95250 h 539750"/>
                <a:gd name="connsiteX10" fmla="*/ 396875 w 574675"/>
                <a:gd name="connsiteY10" fmla="*/ 415925 h 539750"/>
                <a:gd name="connsiteX11" fmla="*/ 508000 w 574675"/>
                <a:gd name="connsiteY11" fmla="*/ 155575 h 539750"/>
                <a:gd name="connsiteX12" fmla="*/ 454025 w 574675"/>
                <a:gd name="connsiteY12" fmla="*/ 476250 h 539750"/>
                <a:gd name="connsiteX13" fmla="*/ 574675 w 574675"/>
                <a:gd name="connsiteY13" fmla="*/ 342900 h 539750"/>
                <a:gd name="connsiteX14" fmla="*/ 492125 w 574675"/>
                <a:gd name="connsiteY14" fmla="*/ 539750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4675" h="539750">
                  <a:moveTo>
                    <a:pt x="76200" y="539750"/>
                  </a:moveTo>
                  <a:lnTo>
                    <a:pt x="0" y="393700"/>
                  </a:lnTo>
                  <a:lnTo>
                    <a:pt x="127000" y="476250"/>
                  </a:lnTo>
                  <a:lnTo>
                    <a:pt x="25400" y="209550"/>
                  </a:lnTo>
                  <a:lnTo>
                    <a:pt x="206375" y="434975"/>
                  </a:lnTo>
                  <a:lnTo>
                    <a:pt x="136525" y="107950"/>
                  </a:lnTo>
                  <a:lnTo>
                    <a:pt x="260350" y="409575"/>
                  </a:lnTo>
                  <a:lnTo>
                    <a:pt x="269875" y="0"/>
                  </a:lnTo>
                  <a:lnTo>
                    <a:pt x="330200" y="419100"/>
                  </a:lnTo>
                  <a:lnTo>
                    <a:pt x="384175" y="95250"/>
                  </a:lnTo>
                  <a:lnTo>
                    <a:pt x="396875" y="415925"/>
                  </a:lnTo>
                  <a:lnTo>
                    <a:pt x="508000" y="155575"/>
                  </a:lnTo>
                  <a:lnTo>
                    <a:pt x="454025" y="476250"/>
                  </a:lnTo>
                  <a:lnTo>
                    <a:pt x="574675" y="342900"/>
                  </a:lnTo>
                  <a:lnTo>
                    <a:pt x="492125" y="539750"/>
                  </a:lnTo>
                </a:path>
              </a:pathLst>
            </a:custGeom>
            <a:solidFill>
              <a:srgbClr val="BE525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57835E-5B3C-DE48-B0D2-CA76EBDA4DA1}"/>
                </a:ext>
              </a:extLst>
            </p:cNvPr>
            <p:cNvSpPr/>
            <p:nvPr/>
          </p:nvSpPr>
          <p:spPr>
            <a:xfrm>
              <a:off x="6375399" y="1182070"/>
              <a:ext cx="484129" cy="4665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A5A9E39C-4CA2-0845-B7A2-6AC53B1CEC03}"/>
                </a:ext>
              </a:extLst>
            </p:cNvPr>
            <p:cNvSpPr/>
            <p:nvPr/>
          </p:nvSpPr>
          <p:spPr>
            <a:xfrm>
              <a:off x="6062173" y="2182484"/>
              <a:ext cx="1115496" cy="88781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8191A1-E62A-9B4A-A0F7-1BAAA76ED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5303" y="2112389"/>
              <a:ext cx="513194" cy="5140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1CEBE7B-6DBF-B342-ADF7-5B048C655252}"/>
              </a:ext>
            </a:extLst>
          </p:cNvPr>
          <p:cNvSpPr/>
          <p:nvPr/>
        </p:nvSpPr>
        <p:spPr>
          <a:xfrm>
            <a:off x="6508383" y="1022352"/>
            <a:ext cx="2780133" cy="377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E4F48D-1BF3-6F43-B09A-C6B4028A9A97}"/>
              </a:ext>
            </a:extLst>
          </p:cNvPr>
          <p:cNvSpPr/>
          <p:nvPr/>
        </p:nvSpPr>
        <p:spPr>
          <a:xfrm>
            <a:off x="5622267" y="2648111"/>
            <a:ext cx="516841" cy="792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044829-48DB-4245-9D8E-7C36B456C027}"/>
              </a:ext>
            </a:extLst>
          </p:cNvPr>
          <p:cNvSpPr/>
          <p:nvPr/>
        </p:nvSpPr>
        <p:spPr>
          <a:xfrm>
            <a:off x="9629381" y="2480443"/>
            <a:ext cx="516841" cy="792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D5CCBF-F4C4-9E48-BAC2-5E44A85C7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0718" y="2718337"/>
            <a:ext cx="572919" cy="572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9F788F-5E96-5B4B-AB40-B91304B9A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381" y="2577289"/>
            <a:ext cx="572919" cy="5729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FF558B-E6DF-8349-8D7D-581F9C7F1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895" y="5501095"/>
            <a:ext cx="1638300" cy="123190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143A4E-D0B7-C54B-B258-80499280416E}"/>
              </a:ext>
            </a:extLst>
          </p:cNvPr>
          <p:cNvCxnSpPr>
            <a:cxnSpLocks/>
          </p:cNvCxnSpPr>
          <p:nvPr/>
        </p:nvCxnSpPr>
        <p:spPr>
          <a:xfrm>
            <a:off x="2629536" y="2190778"/>
            <a:ext cx="2495977" cy="8537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95EA37-2007-6B47-B74C-18ABF47FB0E8}"/>
              </a:ext>
            </a:extLst>
          </p:cNvPr>
          <p:cNvCxnSpPr>
            <a:cxnSpLocks/>
          </p:cNvCxnSpPr>
          <p:nvPr/>
        </p:nvCxnSpPr>
        <p:spPr>
          <a:xfrm flipV="1">
            <a:off x="2682636" y="3032392"/>
            <a:ext cx="2438191" cy="10384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EC5958-EBCF-0046-94EB-C92B6AEDF904}"/>
              </a:ext>
            </a:extLst>
          </p:cNvPr>
          <p:cNvSpPr txBox="1"/>
          <p:nvPr/>
        </p:nvSpPr>
        <p:spPr>
          <a:xfrm>
            <a:off x="661741" y="4256809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Microbe-microbe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7A7121-CC1F-D445-9B84-FFCC1E6B1994}"/>
              </a:ext>
            </a:extLst>
          </p:cNvPr>
          <p:cNvSpPr txBox="1"/>
          <p:nvPr/>
        </p:nvSpPr>
        <p:spPr>
          <a:xfrm>
            <a:off x="2770349" y="2758931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Microbe-host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83D045-FA68-6D41-B517-AA35E44C14CB}"/>
              </a:ext>
            </a:extLst>
          </p:cNvPr>
          <p:cNvSpPr txBox="1"/>
          <p:nvPr/>
        </p:nvSpPr>
        <p:spPr>
          <a:xfrm>
            <a:off x="2781608" y="3088601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Host-microbe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41A26E-3B1F-A446-A5C7-3D85C0A9186C}"/>
              </a:ext>
            </a:extLst>
          </p:cNvPr>
          <p:cNvCxnSpPr/>
          <p:nvPr/>
        </p:nvCxnSpPr>
        <p:spPr>
          <a:xfrm flipV="1">
            <a:off x="6848353" y="2899157"/>
            <a:ext cx="1872743" cy="12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6E8376-C5A8-E847-B653-8AF07EF165CD}"/>
              </a:ext>
            </a:extLst>
          </p:cNvPr>
          <p:cNvCxnSpPr>
            <a:endCxn id="51" idx="0"/>
          </p:cNvCxnSpPr>
          <p:nvPr/>
        </p:nvCxnSpPr>
        <p:spPr>
          <a:xfrm>
            <a:off x="5895045" y="4799418"/>
            <a:ext cx="0" cy="701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00E5BFB6-7E03-494E-9A0F-516EF5424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5979" y="6091427"/>
            <a:ext cx="286460" cy="28646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F947D45-BF31-F548-BD25-BCBF4C47EEE0}"/>
              </a:ext>
            </a:extLst>
          </p:cNvPr>
          <p:cNvSpPr txBox="1"/>
          <p:nvPr/>
        </p:nvSpPr>
        <p:spPr>
          <a:xfrm>
            <a:off x="857630" y="5455758"/>
            <a:ext cx="380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Population genetics</a:t>
            </a:r>
          </a:p>
          <a:p>
            <a:pPr algn="ctr"/>
            <a:r>
              <a:rPr lang="en-US" sz="2400" b="1" dirty="0"/>
              <a:t>(Relatedness)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D2E333-E49E-D44B-AF43-856BFC56C9D1}"/>
              </a:ext>
            </a:extLst>
          </p:cNvPr>
          <p:cNvSpPr txBox="1"/>
          <p:nvPr/>
        </p:nvSpPr>
        <p:spPr>
          <a:xfrm>
            <a:off x="6801456" y="5494944"/>
            <a:ext cx="380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Transmission ecology</a:t>
            </a:r>
          </a:p>
          <a:p>
            <a:pPr algn="ctr"/>
            <a:r>
              <a:rPr lang="en-US" sz="2400" b="1" dirty="0"/>
              <a:t>(Ability to form spores)</a:t>
            </a:r>
          </a:p>
        </p:txBody>
      </p:sp>
    </p:spTree>
    <p:extLst>
      <p:ext uri="{BB962C8B-B14F-4D97-AF65-F5344CB8AC3E}">
        <p14:creationId xmlns:p14="http://schemas.microsoft.com/office/powerpoint/2010/main" val="22301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1A551-3C16-714F-AD9D-CA121D246C71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 gut microbe life: strive competition and transmit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57FB2-B129-A24C-AD65-008AA18162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306" y="2160729"/>
            <a:ext cx="1952266" cy="19522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97FBEF-94BF-2747-8FD8-268A323CE451}"/>
              </a:ext>
            </a:extLst>
          </p:cNvPr>
          <p:cNvGrpSpPr/>
          <p:nvPr/>
        </p:nvGrpSpPr>
        <p:grpSpPr>
          <a:xfrm>
            <a:off x="4260238" y="1223946"/>
            <a:ext cx="4493373" cy="3376293"/>
            <a:chOff x="3740560" y="590260"/>
            <a:chExt cx="4493373" cy="33762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72F002E-3073-F145-9600-79CBF731557F}"/>
                </a:ext>
              </a:extLst>
            </p:cNvPr>
            <p:cNvGrpSpPr/>
            <p:nvPr/>
          </p:nvGrpSpPr>
          <p:grpSpPr>
            <a:xfrm>
              <a:off x="3740560" y="687934"/>
              <a:ext cx="3232306" cy="3275087"/>
              <a:chOff x="65536" y="419213"/>
              <a:chExt cx="4876800" cy="514656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57F4AA4-971D-9A47-B4B0-A3EC7DEC454F}"/>
                  </a:ext>
                </a:extLst>
              </p:cNvPr>
              <p:cNvGrpSpPr/>
              <p:nvPr/>
            </p:nvGrpSpPr>
            <p:grpSpPr>
              <a:xfrm>
                <a:off x="65536" y="419213"/>
                <a:ext cx="4876800" cy="5146564"/>
                <a:chOff x="2542036" y="2457563"/>
                <a:chExt cx="4876800" cy="5146564"/>
              </a:xfrm>
            </p:grpSpPr>
            <p:pic>
              <p:nvPicPr>
                <p:cNvPr id="18" name="Picture 6" descr="RÃ©sultat de recherche d'images pour &quot;human silhouette icon arms up&quot;">
                  <a:extLst>
                    <a:ext uri="{FF2B5EF4-FFF2-40B4-BE49-F238E27FC236}">
                      <a16:creationId xmlns:a16="http://schemas.microsoft.com/office/drawing/2014/main" id="{22258AEC-CB0A-0C48-B835-1F5CAAC3D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6" y="2727326"/>
                  <a:ext cx="4876800" cy="4876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38D35E8-3787-5342-9CA6-2E2AC63012D4}"/>
                    </a:ext>
                  </a:extLst>
                </p:cNvPr>
                <p:cNvSpPr/>
                <p:nvPr/>
              </p:nvSpPr>
              <p:spPr>
                <a:xfrm>
                  <a:off x="4850001" y="2839668"/>
                  <a:ext cx="257175" cy="471487"/>
                </a:xfrm>
                <a:custGeom>
                  <a:avLst/>
                  <a:gdLst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2400 w 257175"/>
                    <a:gd name="connsiteY2" fmla="*/ 9525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2382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3867 h 473867"/>
                    <a:gd name="connsiteX1" fmla="*/ 95250 w 257175"/>
                    <a:gd name="connsiteY1" fmla="*/ 2380 h 473867"/>
                    <a:gd name="connsiteX2" fmla="*/ 154781 w 257175"/>
                    <a:gd name="connsiteY2" fmla="*/ 0 h 473867"/>
                    <a:gd name="connsiteX3" fmla="*/ 242887 w 257175"/>
                    <a:gd name="connsiteY3" fmla="*/ 473867 h 473867"/>
                    <a:gd name="connsiteX4" fmla="*/ 257175 w 257175"/>
                    <a:gd name="connsiteY4" fmla="*/ 464342 h 47386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1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471487">
                      <a:moveTo>
                        <a:pt x="0" y="471487"/>
                      </a:moveTo>
                      <a:lnTo>
                        <a:pt x="95250" y="0"/>
                      </a:lnTo>
                      <a:lnTo>
                        <a:pt x="154781" y="1"/>
                      </a:lnTo>
                      <a:lnTo>
                        <a:pt x="242887" y="471487"/>
                      </a:lnTo>
                      <a:lnTo>
                        <a:pt x="257175" y="461962"/>
                      </a:lnTo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23F9008F-CA98-874A-9E7C-B14C2F1594BE}"/>
                    </a:ext>
                  </a:extLst>
                </p:cNvPr>
                <p:cNvSpPr/>
                <p:nvPr/>
              </p:nvSpPr>
              <p:spPr>
                <a:xfrm rot="20659733">
                  <a:off x="5306025" y="3418953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8AC1956-2D41-094E-A034-8A2A3188E148}"/>
                    </a:ext>
                  </a:extLst>
                </p:cNvPr>
                <p:cNvSpPr/>
                <p:nvPr/>
              </p:nvSpPr>
              <p:spPr>
                <a:xfrm rot="21138697">
                  <a:off x="4504874" y="3392261"/>
                  <a:ext cx="123026" cy="11543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2B002362-CA22-7C45-BC6F-B0FDF1290F13}"/>
                    </a:ext>
                  </a:extLst>
                </p:cNvPr>
                <p:cNvSpPr/>
                <p:nvPr/>
              </p:nvSpPr>
              <p:spPr>
                <a:xfrm rot="885569" flipH="1">
                  <a:off x="4569539" y="3418646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 descr="RÃ©sultat de recherche d'images pour &quot;rock n roll silhouette icon&quot;">
                  <a:extLst>
                    <a:ext uri="{FF2B5EF4-FFF2-40B4-BE49-F238E27FC236}">
                      <a16:creationId xmlns:a16="http://schemas.microsoft.com/office/drawing/2014/main" id="{F49185A9-06AB-814F-B49A-D1EC7FC5D6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38099">
                  <a:off x="5240235" y="2457563"/>
                  <a:ext cx="568693" cy="568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5BE5052-B4CC-8045-9AB9-BC3518A89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23007" y="2667001"/>
                <a:ext cx="774291" cy="80772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B68F05-A69D-6F44-B531-B7C87D17BF46}"/>
                </a:ext>
              </a:extLst>
            </p:cNvPr>
            <p:cNvGrpSpPr/>
            <p:nvPr/>
          </p:nvGrpSpPr>
          <p:grpSpPr>
            <a:xfrm>
              <a:off x="5001627" y="863133"/>
              <a:ext cx="3232306" cy="3103420"/>
              <a:chOff x="4895770" y="899097"/>
              <a:chExt cx="3232306" cy="3103420"/>
            </a:xfrm>
          </p:grpSpPr>
          <p:pic>
            <p:nvPicPr>
              <p:cNvPr id="14" name="Picture 6" descr="RÃ©sultat de recherche d'images pour &quot;human silhouette icon arms up&quot;">
                <a:extLst>
                  <a:ext uri="{FF2B5EF4-FFF2-40B4-BE49-F238E27FC236}">
                    <a16:creationId xmlns:a16="http://schemas.microsoft.com/office/drawing/2014/main" id="{2DB67CB7-FE90-354A-ABC3-4E03642CE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770" y="899097"/>
                <a:ext cx="3232306" cy="3103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8ED32E-77FA-6843-961C-8205F7B88AE2}"/>
                  </a:ext>
                </a:extLst>
              </p:cNvPr>
              <p:cNvSpPr/>
              <p:nvPr/>
            </p:nvSpPr>
            <p:spPr>
              <a:xfrm>
                <a:off x="5894100" y="1593056"/>
                <a:ext cx="313819" cy="1250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RÃ©sultat de recherche d'images pour &quot;human silhouette icon arms up&quot;">
              <a:extLst>
                <a:ext uri="{FF2B5EF4-FFF2-40B4-BE49-F238E27FC236}">
                  <a16:creationId xmlns:a16="http://schemas.microsoft.com/office/drawing/2014/main" id="{32D67EF0-6E6D-B643-AAC8-393B3B014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2" t="23288" r="59227" b="39421"/>
            <a:stretch/>
          </p:blipFill>
          <p:spPr bwMode="auto">
            <a:xfrm flipV="1">
              <a:off x="5990861" y="850756"/>
              <a:ext cx="337814" cy="11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76E81ABB-35D9-1F44-821B-698852316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8099">
              <a:off x="6796761" y="590260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E0249E34-2222-A042-A8E3-554019923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61901" flipH="1">
              <a:off x="6093316" y="633772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BE7E15-B6AE-6B44-8EEE-F5058D41CD07}"/>
                </a:ext>
              </a:extLst>
            </p:cNvPr>
            <p:cNvSpPr/>
            <p:nvPr/>
          </p:nvSpPr>
          <p:spPr>
            <a:xfrm>
              <a:off x="6318250" y="800100"/>
              <a:ext cx="574675" cy="539750"/>
            </a:xfrm>
            <a:custGeom>
              <a:avLst/>
              <a:gdLst>
                <a:gd name="connsiteX0" fmla="*/ 76200 w 574675"/>
                <a:gd name="connsiteY0" fmla="*/ 539750 h 539750"/>
                <a:gd name="connsiteX1" fmla="*/ 0 w 574675"/>
                <a:gd name="connsiteY1" fmla="*/ 393700 h 539750"/>
                <a:gd name="connsiteX2" fmla="*/ 127000 w 574675"/>
                <a:gd name="connsiteY2" fmla="*/ 476250 h 539750"/>
                <a:gd name="connsiteX3" fmla="*/ 25400 w 574675"/>
                <a:gd name="connsiteY3" fmla="*/ 209550 h 539750"/>
                <a:gd name="connsiteX4" fmla="*/ 206375 w 574675"/>
                <a:gd name="connsiteY4" fmla="*/ 434975 h 539750"/>
                <a:gd name="connsiteX5" fmla="*/ 136525 w 574675"/>
                <a:gd name="connsiteY5" fmla="*/ 107950 h 539750"/>
                <a:gd name="connsiteX6" fmla="*/ 260350 w 574675"/>
                <a:gd name="connsiteY6" fmla="*/ 409575 h 539750"/>
                <a:gd name="connsiteX7" fmla="*/ 269875 w 574675"/>
                <a:gd name="connsiteY7" fmla="*/ 0 h 539750"/>
                <a:gd name="connsiteX8" fmla="*/ 330200 w 574675"/>
                <a:gd name="connsiteY8" fmla="*/ 419100 h 539750"/>
                <a:gd name="connsiteX9" fmla="*/ 384175 w 574675"/>
                <a:gd name="connsiteY9" fmla="*/ 95250 h 539750"/>
                <a:gd name="connsiteX10" fmla="*/ 396875 w 574675"/>
                <a:gd name="connsiteY10" fmla="*/ 415925 h 539750"/>
                <a:gd name="connsiteX11" fmla="*/ 508000 w 574675"/>
                <a:gd name="connsiteY11" fmla="*/ 155575 h 539750"/>
                <a:gd name="connsiteX12" fmla="*/ 454025 w 574675"/>
                <a:gd name="connsiteY12" fmla="*/ 476250 h 539750"/>
                <a:gd name="connsiteX13" fmla="*/ 574675 w 574675"/>
                <a:gd name="connsiteY13" fmla="*/ 342900 h 539750"/>
                <a:gd name="connsiteX14" fmla="*/ 492125 w 574675"/>
                <a:gd name="connsiteY14" fmla="*/ 539750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4675" h="539750">
                  <a:moveTo>
                    <a:pt x="76200" y="539750"/>
                  </a:moveTo>
                  <a:lnTo>
                    <a:pt x="0" y="393700"/>
                  </a:lnTo>
                  <a:lnTo>
                    <a:pt x="127000" y="476250"/>
                  </a:lnTo>
                  <a:lnTo>
                    <a:pt x="25400" y="209550"/>
                  </a:lnTo>
                  <a:lnTo>
                    <a:pt x="206375" y="434975"/>
                  </a:lnTo>
                  <a:lnTo>
                    <a:pt x="136525" y="107950"/>
                  </a:lnTo>
                  <a:lnTo>
                    <a:pt x="260350" y="409575"/>
                  </a:lnTo>
                  <a:lnTo>
                    <a:pt x="269875" y="0"/>
                  </a:lnTo>
                  <a:lnTo>
                    <a:pt x="330200" y="419100"/>
                  </a:lnTo>
                  <a:lnTo>
                    <a:pt x="384175" y="95250"/>
                  </a:lnTo>
                  <a:lnTo>
                    <a:pt x="396875" y="415925"/>
                  </a:lnTo>
                  <a:lnTo>
                    <a:pt x="508000" y="155575"/>
                  </a:lnTo>
                  <a:lnTo>
                    <a:pt x="454025" y="476250"/>
                  </a:lnTo>
                  <a:lnTo>
                    <a:pt x="574675" y="342900"/>
                  </a:lnTo>
                  <a:lnTo>
                    <a:pt x="492125" y="539750"/>
                  </a:lnTo>
                </a:path>
              </a:pathLst>
            </a:custGeom>
            <a:solidFill>
              <a:srgbClr val="BE525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9D45FF-539F-2644-9F64-7B20F7EEBDD1}"/>
                </a:ext>
              </a:extLst>
            </p:cNvPr>
            <p:cNvSpPr/>
            <p:nvPr/>
          </p:nvSpPr>
          <p:spPr>
            <a:xfrm>
              <a:off x="6375399" y="1182070"/>
              <a:ext cx="484129" cy="4665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F4217029-DDC1-3D42-87B5-BA742891665D}"/>
                </a:ext>
              </a:extLst>
            </p:cNvPr>
            <p:cNvSpPr/>
            <p:nvPr/>
          </p:nvSpPr>
          <p:spPr>
            <a:xfrm>
              <a:off x="6062173" y="2182484"/>
              <a:ext cx="1115496" cy="88781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63ABE4-2B5C-094C-ABF4-9AEAF63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55303" y="2112389"/>
              <a:ext cx="513194" cy="5140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2BF911-360E-2047-8C85-CB02A2BACB3F}"/>
              </a:ext>
            </a:extLst>
          </p:cNvPr>
          <p:cNvGrpSpPr/>
          <p:nvPr/>
        </p:nvGrpSpPr>
        <p:grpSpPr>
          <a:xfrm>
            <a:off x="7020940" y="1120026"/>
            <a:ext cx="4493373" cy="3376293"/>
            <a:chOff x="3740560" y="590260"/>
            <a:chExt cx="4493373" cy="33762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A86204-1935-EB4E-A365-27F1C235FA62}"/>
                </a:ext>
              </a:extLst>
            </p:cNvPr>
            <p:cNvGrpSpPr/>
            <p:nvPr/>
          </p:nvGrpSpPr>
          <p:grpSpPr>
            <a:xfrm>
              <a:off x="3740560" y="687934"/>
              <a:ext cx="3232306" cy="3275087"/>
              <a:chOff x="65536" y="419213"/>
              <a:chExt cx="4876800" cy="514656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1D7E6E3-3E20-394A-B94B-1F172364328F}"/>
                  </a:ext>
                </a:extLst>
              </p:cNvPr>
              <p:cNvGrpSpPr/>
              <p:nvPr/>
            </p:nvGrpSpPr>
            <p:grpSpPr>
              <a:xfrm>
                <a:off x="65536" y="419213"/>
                <a:ext cx="4876800" cy="5146564"/>
                <a:chOff x="2542036" y="2457563"/>
                <a:chExt cx="4876800" cy="5146564"/>
              </a:xfrm>
            </p:grpSpPr>
            <p:pic>
              <p:nvPicPr>
                <p:cNvPr id="38" name="Picture 6" descr="RÃ©sultat de recherche d'images pour &quot;human silhouette icon arms up&quot;">
                  <a:extLst>
                    <a:ext uri="{FF2B5EF4-FFF2-40B4-BE49-F238E27FC236}">
                      <a16:creationId xmlns:a16="http://schemas.microsoft.com/office/drawing/2014/main" id="{597FC45D-E6BD-0848-A29E-7B28E76673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6" y="2727326"/>
                  <a:ext cx="4876800" cy="4876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CCFA4F14-E648-2E4F-AF92-AD6AF892385F}"/>
                    </a:ext>
                  </a:extLst>
                </p:cNvPr>
                <p:cNvSpPr/>
                <p:nvPr/>
              </p:nvSpPr>
              <p:spPr>
                <a:xfrm>
                  <a:off x="4850001" y="2839668"/>
                  <a:ext cx="257175" cy="471487"/>
                </a:xfrm>
                <a:custGeom>
                  <a:avLst/>
                  <a:gdLst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2400 w 257175"/>
                    <a:gd name="connsiteY2" fmla="*/ 9525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2382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  <a:gd name="connsiteX0" fmla="*/ 0 w 257175"/>
                    <a:gd name="connsiteY0" fmla="*/ 473867 h 473867"/>
                    <a:gd name="connsiteX1" fmla="*/ 95250 w 257175"/>
                    <a:gd name="connsiteY1" fmla="*/ 2380 h 473867"/>
                    <a:gd name="connsiteX2" fmla="*/ 154781 w 257175"/>
                    <a:gd name="connsiteY2" fmla="*/ 0 h 473867"/>
                    <a:gd name="connsiteX3" fmla="*/ 242887 w 257175"/>
                    <a:gd name="connsiteY3" fmla="*/ 473867 h 473867"/>
                    <a:gd name="connsiteX4" fmla="*/ 257175 w 257175"/>
                    <a:gd name="connsiteY4" fmla="*/ 464342 h 473867"/>
                    <a:gd name="connsiteX0" fmla="*/ 0 w 257175"/>
                    <a:gd name="connsiteY0" fmla="*/ 471487 h 471487"/>
                    <a:gd name="connsiteX1" fmla="*/ 95250 w 257175"/>
                    <a:gd name="connsiteY1" fmla="*/ 0 h 471487"/>
                    <a:gd name="connsiteX2" fmla="*/ 154781 w 257175"/>
                    <a:gd name="connsiteY2" fmla="*/ 1 h 471487"/>
                    <a:gd name="connsiteX3" fmla="*/ 242887 w 257175"/>
                    <a:gd name="connsiteY3" fmla="*/ 471487 h 471487"/>
                    <a:gd name="connsiteX4" fmla="*/ 257175 w 257175"/>
                    <a:gd name="connsiteY4" fmla="*/ 461962 h 471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471487">
                      <a:moveTo>
                        <a:pt x="0" y="471487"/>
                      </a:moveTo>
                      <a:lnTo>
                        <a:pt x="95250" y="0"/>
                      </a:lnTo>
                      <a:lnTo>
                        <a:pt x="154781" y="1"/>
                      </a:lnTo>
                      <a:lnTo>
                        <a:pt x="242887" y="471487"/>
                      </a:lnTo>
                      <a:lnTo>
                        <a:pt x="257175" y="461962"/>
                      </a:lnTo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588740AA-2C03-264B-8C43-4B6F421EC0D2}"/>
                    </a:ext>
                  </a:extLst>
                </p:cNvPr>
                <p:cNvSpPr/>
                <p:nvPr/>
              </p:nvSpPr>
              <p:spPr>
                <a:xfrm rot="20659733">
                  <a:off x="5306025" y="3418953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1065A17-15B4-3042-A176-AE4C031807BC}"/>
                    </a:ext>
                  </a:extLst>
                </p:cNvPr>
                <p:cNvSpPr/>
                <p:nvPr/>
              </p:nvSpPr>
              <p:spPr>
                <a:xfrm rot="21138697">
                  <a:off x="4504874" y="3392261"/>
                  <a:ext cx="123026" cy="11543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0FDAFF9-F056-D54B-A772-B2F77CB1BB67}"/>
                    </a:ext>
                  </a:extLst>
                </p:cNvPr>
                <p:cNvSpPr/>
                <p:nvPr/>
              </p:nvSpPr>
              <p:spPr>
                <a:xfrm rot="885569" flipH="1">
                  <a:off x="4569539" y="3418646"/>
                  <a:ext cx="77408" cy="164991"/>
                </a:xfrm>
                <a:custGeom>
                  <a:avLst/>
                  <a:gdLst>
                    <a:gd name="connsiteX0" fmla="*/ 0 w 373856"/>
                    <a:gd name="connsiteY0" fmla="*/ 1069181 h 1069181"/>
                    <a:gd name="connsiteX1" fmla="*/ 73819 w 373856"/>
                    <a:gd name="connsiteY1" fmla="*/ 1064419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8137 w 373856"/>
                    <a:gd name="connsiteY6" fmla="*/ 654844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09550 w 373856"/>
                    <a:gd name="connsiteY13" fmla="*/ 64294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88119 w 373856"/>
                    <a:gd name="connsiteY2" fmla="*/ 952500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  <a:gd name="connsiteX0" fmla="*/ 0 w 373856"/>
                    <a:gd name="connsiteY0" fmla="*/ 1069181 h 1069181"/>
                    <a:gd name="connsiteX1" fmla="*/ 102394 w 373856"/>
                    <a:gd name="connsiteY1" fmla="*/ 1047750 h 1069181"/>
                    <a:gd name="connsiteX2" fmla="*/ 178594 w 373856"/>
                    <a:gd name="connsiteY2" fmla="*/ 959643 h 1069181"/>
                    <a:gd name="connsiteX3" fmla="*/ 216694 w 373856"/>
                    <a:gd name="connsiteY3" fmla="*/ 871538 h 1069181"/>
                    <a:gd name="connsiteX4" fmla="*/ 214312 w 373856"/>
                    <a:gd name="connsiteY4" fmla="*/ 807244 h 1069181"/>
                    <a:gd name="connsiteX5" fmla="*/ 280987 w 373856"/>
                    <a:gd name="connsiteY5" fmla="*/ 752475 h 1069181"/>
                    <a:gd name="connsiteX6" fmla="*/ 335755 w 373856"/>
                    <a:gd name="connsiteY6" fmla="*/ 652463 h 1069181"/>
                    <a:gd name="connsiteX7" fmla="*/ 347662 w 373856"/>
                    <a:gd name="connsiteY7" fmla="*/ 557213 h 1069181"/>
                    <a:gd name="connsiteX8" fmla="*/ 373856 w 373856"/>
                    <a:gd name="connsiteY8" fmla="*/ 431006 h 1069181"/>
                    <a:gd name="connsiteX9" fmla="*/ 371475 w 373856"/>
                    <a:gd name="connsiteY9" fmla="*/ 347663 h 1069181"/>
                    <a:gd name="connsiteX10" fmla="*/ 352425 w 373856"/>
                    <a:gd name="connsiteY10" fmla="*/ 259556 h 1069181"/>
                    <a:gd name="connsiteX11" fmla="*/ 321469 w 373856"/>
                    <a:gd name="connsiteY11" fmla="*/ 180975 h 1069181"/>
                    <a:gd name="connsiteX12" fmla="*/ 283369 w 373856"/>
                    <a:gd name="connsiteY12" fmla="*/ 114300 h 1069181"/>
                    <a:gd name="connsiteX13" fmla="*/ 221456 w 373856"/>
                    <a:gd name="connsiteY13" fmla="*/ 61913 h 1069181"/>
                    <a:gd name="connsiteX14" fmla="*/ 169069 w 373856"/>
                    <a:gd name="connsiteY14" fmla="*/ 33338 h 1069181"/>
                    <a:gd name="connsiteX15" fmla="*/ 90487 w 373856"/>
                    <a:gd name="connsiteY15" fmla="*/ 23813 h 1069181"/>
                    <a:gd name="connsiteX16" fmla="*/ 30956 w 373856"/>
                    <a:gd name="connsiteY16" fmla="*/ 28575 h 1069181"/>
                    <a:gd name="connsiteX17" fmla="*/ 23812 w 373856"/>
                    <a:gd name="connsiteY17" fmla="*/ 11906 h 1069181"/>
                    <a:gd name="connsiteX18" fmla="*/ 21431 w 373856"/>
                    <a:gd name="connsiteY18" fmla="*/ 0 h 1069181"/>
                    <a:gd name="connsiteX19" fmla="*/ 0 w 373856"/>
                    <a:gd name="connsiteY19" fmla="*/ 1069181 h 1069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73856" h="1069181">
                      <a:moveTo>
                        <a:pt x="0" y="1069181"/>
                      </a:moveTo>
                      <a:lnTo>
                        <a:pt x="102394" y="1047750"/>
                      </a:lnTo>
                      <a:cubicBezTo>
                        <a:pt x="127794" y="1018381"/>
                        <a:pt x="153194" y="996156"/>
                        <a:pt x="178594" y="959643"/>
                      </a:cubicBezTo>
                      <a:lnTo>
                        <a:pt x="216694" y="871538"/>
                      </a:lnTo>
                      <a:lnTo>
                        <a:pt x="214312" y="807244"/>
                      </a:lnTo>
                      <a:lnTo>
                        <a:pt x="280987" y="752475"/>
                      </a:lnTo>
                      <a:lnTo>
                        <a:pt x="335755" y="652463"/>
                      </a:lnTo>
                      <a:lnTo>
                        <a:pt x="347662" y="557213"/>
                      </a:lnTo>
                      <a:lnTo>
                        <a:pt x="373856" y="431006"/>
                      </a:lnTo>
                      <a:cubicBezTo>
                        <a:pt x="373062" y="403225"/>
                        <a:pt x="372269" y="375444"/>
                        <a:pt x="371475" y="347663"/>
                      </a:cubicBezTo>
                      <a:lnTo>
                        <a:pt x="352425" y="259556"/>
                      </a:lnTo>
                      <a:lnTo>
                        <a:pt x="321469" y="180975"/>
                      </a:lnTo>
                      <a:lnTo>
                        <a:pt x="283369" y="114300"/>
                      </a:lnTo>
                      <a:lnTo>
                        <a:pt x="221456" y="61913"/>
                      </a:lnTo>
                      <a:lnTo>
                        <a:pt x="169069" y="33338"/>
                      </a:lnTo>
                      <a:lnTo>
                        <a:pt x="90487" y="23813"/>
                      </a:lnTo>
                      <a:lnTo>
                        <a:pt x="30956" y="28575"/>
                      </a:lnTo>
                      <a:lnTo>
                        <a:pt x="23812" y="11906"/>
                      </a:lnTo>
                      <a:lnTo>
                        <a:pt x="21431" y="0"/>
                      </a:lnTo>
                      <a:lnTo>
                        <a:pt x="0" y="10691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3" name="Picture 42" descr="RÃ©sultat de recherche d'images pour &quot;rock n roll silhouette icon&quot;">
                  <a:extLst>
                    <a:ext uri="{FF2B5EF4-FFF2-40B4-BE49-F238E27FC236}">
                      <a16:creationId xmlns:a16="http://schemas.microsoft.com/office/drawing/2014/main" id="{6F83A387-52AD-E14A-BEAD-2429D2D733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38099">
                  <a:off x="5240235" y="2457563"/>
                  <a:ext cx="568693" cy="568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D80107C-B0E5-124C-9C13-52780944A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3007" y="2667001"/>
                <a:ext cx="774291" cy="80772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B8264F-8B77-354A-8DD9-A57844EAC00F}"/>
                </a:ext>
              </a:extLst>
            </p:cNvPr>
            <p:cNvGrpSpPr/>
            <p:nvPr/>
          </p:nvGrpSpPr>
          <p:grpSpPr>
            <a:xfrm>
              <a:off x="5001627" y="863133"/>
              <a:ext cx="3232306" cy="3103420"/>
              <a:chOff x="4895770" y="899097"/>
              <a:chExt cx="3232306" cy="3103420"/>
            </a:xfrm>
          </p:grpSpPr>
          <p:pic>
            <p:nvPicPr>
              <p:cNvPr id="34" name="Picture 6" descr="RÃ©sultat de recherche d'images pour &quot;human silhouette icon arms up&quot;">
                <a:extLst>
                  <a:ext uri="{FF2B5EF4-FFF2-40B4-BE49-F238E27FC236}">
                    <a16:creationId xmlns:a16="http://schemas.microsoft.com/office/drawing/2014/main" id="{90D9F28E-4CAA-8448-888D-0BB267223B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770" y="899097"/>
                <a:ext cx="3232306" cy="3103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2BE9E6-EB97-DB49-9F19-B62A29FAA717}"/>
                  </a:ext>
                </a:extLst>
              </p:cNvPr>
              <p:cNvSpPr/>
              <p:nvPr/>
            </p:nvSpPr>
            <p:spPr>
              <a:xfrm>
                <a:off x="5894100" y="1593056"/>
                <a:ext cx="313819" cy="1250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 descr="RÃ©sultat de recherche d'images pour &quot;human silhouette icon arms up&quot;">
              <a:extLst>
                <a:ext uri="{FF2B5EF4-FFF2-40B4-BE49-F238E27FC236}">
                  <a16:creationId xmlns:a16="http://schemas.microsoft.com/office/drawing/2014/main" id="{145A7396-5F17-BC4A-B2A6-1D5127065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2" t="23288" r="59227" b="39421"/>
            <a:stretch/>
          </p:blipFill>
          <p:spPr bwMode="auto">
            <a:xfrm flipV="1">
              <a:off x="5990861" y="850756"/>
              <a:ext cx="337814" cy="11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345BE770-EA46-1D4D-971E-FD5848FBF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8099">
              <a:off x="6796761" y="590260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RÃ©sultat de recherche d'images pour &quot;rock n roll silhouette icon&quot;">
              <a:extLst>
                <a:ext uri="{FF2B5EF4-FFF2-40B4-BE49-F238E27FC236}">
                  <a16:creationId xmlns:a16="http://schemas.microsoft.com/office/drawing/2014/main" id="{8B6DE45A-D85C-7B4C-91AD-FBE04E8A3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61901" flipH="1">
              <a:off x="6093316" y="633772"/>
              <a:ext cx="376925" cy="36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E6C2C7-C1E3-7F46-9DB1-96D36370AD69}"/>
                </a:ext>
              </a:extLst>
            </p:cNvPr>
            <p:cNvSpPr/>
            <p:nvPr/>
          </p:nvSpPr>
          <p:spPr>
            <a:xfrm>
              <a:off x="6318250" y="800100"/>
              <a:ext cx="574675" cy="539750"/>
            </a:xfrm>
            <a:custGeom>
              <a:avLst/>
              <a:gdLst>
                <a:gd name="connsiteX0" fmla="*/ 76200 w 574675"/>
                <a:gd name="connsiteY0" fmla="*/ 539750 h 539750"/>
                <a:gd name="connsiteX1" fmla="*/ 0 w 574675"/>
                <a:gd name="connsiteY1" fmla="*/ 393700 h 539750"/>
                <a:gd name="connsiteX2" fmla="*/ 127000 w 574675"/>
                <a:gd name="connsiteY2" fmla="*/ 476250 h 539750"/>
                <a:gd name="connsiteX3" fmla="*/ 25400 w 574675"/>
                <a:gd name="connsiteY3" fmla="*/ 209550 h 539750"/>
                <a:gd name="connsiteX4" fmla="*/ 206375 w 574675"/>
                <a:gd name="connsiteY4" fmla="*/ 434975 h 539750"/>
                <a:gd name="connsiteX5" fmla="*/ 136525 w 574675"/>
                <a:gd name="connsiteY5" fmla="*/ 107950 h 539750"/>
                <a:gd name="connsiteX6" fmla="*/ 260350 w 574675"/>
                <a:gd name="connsiteY6" fmla="*/ 409575 h 539750"/>
                <a:gd name="connsiteX7" fmla="*/ 269875 w 574675"/>
                <a:gd name="connsiteY7" fmla="*/ 0 h 539750"/>
                <a:gd name="connsiteX8" fmla="*/ 330200 w 574675"/>
                <a:gd name="connsiteY8" fmla="*/ 419100 h 539750"/>
                <a:gd name="connsiteX9" fmla="*/ 384175 w 574675"/>
                <a:gd name="connsiteY9" fmla="*/ 95250 h 539750"/>
                <a:gd name="connsiteX10" fmla="*/ 396875 w 574675"/>
                <a:gd name="connsiteY10" fmla="*/ 415925 h 539750"/>
                <a:gd name="connsiteX11" fmla="*/ 508000 w 574675"/>
                <a:gd name="connsiteY11" fmla="*/ 155575 h 539750"/>
                <a:gd name="connsiteX12" fmla="*/ 454025 w 574675"/>
                <a:gd name="connsiteY12" fmla="*/ 476250 h 539750"/>
                <a:gd name="connsiteX13" fmla="*/ 574675 w 574675"/>
                <a:gd name="connsiteY13" fmla="*/ 342900 h 539750"/>
                <a:gd name="connsiteX14" fmla="*/ 492125 w 574675"/>
                <a:gd name="connsiteY14" fmla="*/ 539750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4675" h="539750">
                  <a:moveTo>
                    <a:pt x="76200" y="539750"/>
                  </a:moveTo>
                  <a:lnTo>
                    <a:pt x="0" y="393700"/>
                  </a:lnTo>
                  <a:lnTo>
                    <a:pt x="127000" y="476250"/>
                  </a:lnTo>
                  <a:lnTo>
                    <a:pt x="25400" y="209550"/>
                  </a:lnTo>
                  <a:lnTo>
                    <a:pt x="206375" y="434975"/>
                  </a:lnTo>
                  <a:lnTo>
                    <a:pt x="136525" y="107950"/>
                  </a:lnTo>
                  <a:lnTo>
                    <a:pt x="260350" y="409575"/>
                  </a:lnTo>
                  <a:lnTo>
                    <a:pt x="269875" y="0"/>
                  </a:lnTo>
                  <a:lnTo>
                    <a:pt x="330200" y="419100"/>
                  </a:lnTo>
                  <a:lnTo>
                    <a:pt x="384175" y="95250"/>
                  </a:lnTo>
                  <a:lnTo>
                    <a:pt x="396875" y="415925"/>
                  </a:lnTo>
                  <a:lnTo>
                    <a:pt x="508000" y="155575"/>
                  </a:lnTo>
                  <a:lnTo>
                    <a:pt x="454025" y="476250"/>
                  </a:lnTo>
                  <a:lnTo>
                    <a:pt x="574675" y="342900"/>
                  </a:lnTo>
                  <a:lnTo>
                    <a:pt x="492125" y="539750"/>
                  </a:lnTo>
                </a:path>
              </a:pathLst>
            </a:custGeom>
            <a:solidFill>
              <a:srgbClr val="BE525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57835E-5B3C-DE48-B0D2-CA76EBDA4DA1}"/>
                </a:ext>
              </a:extLst>
            </p:cNvPr>
            <p:cNvSpPr/>
            <p:nvPr/>
          </p:nvSpPr>
          <p:spPr>
            <a:xfrm>
              <a:off x="6375399" y="1182070"/>
              <a:ext cx="484129" cy="4665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A5A9E39C-4CA2-0845-B7A2-6AC53B1CEC03}"/>
                </a:ext>
              </a:extLst>
            </p:cNvPr>
            <p:cNvSpPr/>
            <p:nvPr/>
          </p:nvSpPr>
          <p:spPr>
            <a:xfrm>
              <a:off x="6062173" y="2182484"/>
              <a:ext cx="1115496" cy="88781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8191A1-E62A-9B4A-A0F7-1BAAA76ED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5303" y="2112389"/>
              <a:ext cx="513194" cy="5140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1CEBE7B-6DBF-B342-ADF7-5B048C655252}"/>
              </a:ext>
            </a:extLst>
          </p:cNvPr>
          <p:cNvSpPr/>
          <p:nvPr/>
        </p:nvSpPr>
        <p:spPr>
          <a:xfrm>
            <a:off x="6508383" y="1022352"/>
            <a:ext cx="2780133" cy="377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E4F48D-1BF3-6F43-B09A-C6B4028A9A97}"/>
              </a:ext>
            </a:extLst>
          </p:cNvPr>
          <p:cNvSpPr/>
          <p:nvPr/>
        </p:nvSpPr>
        <p:spPr>
          <a:xfrm>
            <a:off x="5622267" y="2648111"/>
            <a:ext cx="516841" cy="792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044829-48DB-4245-9D8E-7C36B456C027}"/>
              </a:ext>
            </a:extLst>
          </p:cNvPr>
          <p:cNvSpPr/>
          <p:nvPr/>
        </p:nvSpPr>
        <p:spPr>
          <a:xfrm>
            <a:off x="9629381" y="2480443"/>
            <a:ext cx="516841" cy="792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D5CCBF-F4C4-9E48-BAC2-5E44A85C780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0718" y="2718337"/>
            <a:ext cx="572919" cy="572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9F788F-5E96-5B4B-AB40-B91304B9A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381" y="2577289"/>
            <a:ext cx="572919" cy="5729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FF558B-E6DF-8349-8D7D-581F9C7F1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895" y="5501095"/>
            <a:ext cx="1638300" cy="123190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143A4E-D0B7-C54B-B258-80499280416E}"/>
              </a:ext>
            </a:extLst>
          </p:cNvPr>
          <p:cNvCxnSpPr>
            <a:cxnSpLocks/>
          </p:cNvCxnSpPr>
          <p:nvPr/>
        </p:nvCxnSpPr>
        <p:spPr>
          <a:xfrm>
            <a:off x="2629536" y="2190778"/>
            <a:ext cx="2495977" cy="8537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95EA37-2007-6B47-B74C-18ABF47FB0E8}"/>
              </a:ext>
            </a:extLst>
          </p:cNvPr>
          <p:cNvCxnSpPr>
            <a:cxnSpLocks/>
          </p:cNvCxnSpPr>
          <p:nvPr/>
        </p:nvCxnSpPr>
        <p:spPr>
          <a:xfrm flipV="1">
            <a:off x="2682636" y="3032392"/>
            <a:ext cx="2438191" cy="10384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EC5958-EBCF-0046-94EB-C92B6AEDF904}"/>
              </a:ext>
            </a:extLst>
          </p:cNvPr>
          <p:cNvSpPr txBox="1"/>
          <p:nvPr/>
        </p:nvSpPr>
        <p:spPr>
          <a:xfrm>
            <a:off x="661741" y="4256809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Microbe-microbe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7A7121-CC1F-D445-9B84-FFCC1E6B1994}"/>
              </a:ext>
            </a:extLst>
          </p:cNvPr>
          <p:cNvSpPr txBox="1"/>
          <p:nvPr/>
        </p:nvSpPr>
        <p:spPr>
          <a:xfrm>
            <a:off x="2770349" y="2758931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Microbe-host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83D045-FA68-6D41-B517-AA35E44C14CB}"/>
              </a:ext>
            </a:extLst>
          </p:cNvPr>
          <p:cNvSpPr txBox="1"/>
          <p:nvPr/>
        </p:nvSpPr>
        <p:spPr>
          <a:xfrm>
            <a:off x="2781608" y="3088601"/>
            <a:ext cx="20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Host-microbe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41A26E-3B1F-A446-A5C7-3D85C0A9186C}"/>
              </a:ext>
            </a:extLst>
          </p:cNvPr>
          <p:cNvCxnSpPr/>
          <p:nvPr/>
        </p:nvCxnSpPr>
        <p:spPr>
          <a:xfrm flipV="1">
            <a:off x="6848353" y="2899157"/>
            <a:ext cx="1872743" cy="12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6E8376-C5A8-E847-B653-8AF07EF165CD}"/>
              </a:ext>
            </a:extLst>
          </p:cNvPr>
          <p:cNvCxnSpPr>
            <a:endCxn id="51" idx="0"/>
          </p:cNvCxnSpPr>
          <p:nvPr/>
        </p:nvCxnSpPr>
        <p:spPr>
          <a:xfrm>
            <a:off x="5895045" y="4799418"/>
            <a:ext cx="0" cy="701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00E5BFB6-7E03-494E-9A0F-516EF5424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4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5979" y="6091427"/>
            <a:ext cx="286460" cy="28646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F947D45-BF31-F548-BD25-BCBF4C47EEE0}"/>
              </a:ext>
            </a:extLst>
          </p:cNvPr>
          <p:cNvSpPr txBox="1"/>
          <p:nvPr/>
        </p:nvSpPr>
        <p:spPr>
          <a:xfrm>
            <a:off x="857630" y="5455758"/>
            <a:ext cx="380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Population genetics</a:t>
            </a:r>
          </a:p>
          <a:p>
            <a:pPr algn="ctr"/>
            <a:r>
              <a:rPr lang="en-US" sz="2400" b="1" dirty="0"/>
              <a:t>(Relatedness)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D2E333-E49E-D44B-AF43-856BFC56C9D1}"/>
              </a:ext>
            </a:extLst>
          </p:cNvPr>
          <p:cNvSpPr txBox="1"/>
          <p:nvPr/>
        </p:nvSpPr>
        <p:spPr>
          <a:xfrm>
            <a:off x="6801456" y="5494944"/>
            <a:ext cx="380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Transmission ecology</a:t>
            </a:r>
          </a:p>
          <a:p>
            <a:pPr algn="ctr"/>
            <a:r>
              <a:rPr lang="en-US" sz="2400" b="1" dirty="0"/>
              <a:t>(Ability to form spores)</a:t>
            </a:r>
          </a:p>
        </p:txBody>
      </p:sp>
    </p:spTree>
    <p:extLst>
      <p:ext uri="{BB962C8B-B14F-4D97-AF65-F5344CB8AC3E}">
        <p14:creationId xmlns:p14="http://schemas.microsoft.com/office/powerpoint/2010/main" val="223381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4026A26-F79D-694B-8FDF-7F49A7D218A4}"/>
              </a:ext>
            </a:extLst>
          </p:cNvPr>
          <p:cNvSpPr txBox="1"/>
          <p:nvPr/>
        </p:nvSpPr>
        <p:spPr>
          <a:xfrm>
            <a:off x="939460" y="201616"/>
            <a:ext cx="1033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Using evolutionary theory to predict the effect of microbes on host health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160A4C-5B58-754E-BAC3-11ABA3A88E9F}"/>
              </a:ext>
            </a:extLst>
          </p:cNvPr>
          <p:cNvGrpSpPr/>
          <p:nvPr/>
        </p:nvGrpSpPr>
        <p:grpSpPr>
          <a:xfrm>
            <a:off x="275284" y="128993"/>
            <a:ext cx="1029599" cy="584776"/>
            <a:chOff x="4276289" y="1611607"/>
            <a:chExt cx="1029599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F74-5F5B-B945-B325-7A9FE4673790}"/>
                </a:ext>
              </a:extLst>
            </p:cNvPr>
            <p:cNvSpPr txBox="1"/>
            <p:nvPr/>
          </p:nvSpPr>
          <p:spPr>
            <a:xfrm>
              <a:off x="4347945" y="1611607"/>
              <a:ext cx="957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</a:rPr>
                <a:t>2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AF30C5-A1A3-164A-86E5-88C568C935B0}"/>
                </a:ext>
              </a:extLst>
            </p:cNvPr>
            <p:cNvSpPr/>
            <p:nvPr/>
          </p:nvSpPr>
          <p:spPr>
            <a:xfrm>
              <a:off x="4276289" y="1632049"/>
              <a:ext cx="544942" cy="56433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B5B4765-352F-064D-B6B2-1056066A24DD}"/>
              </a:ext>
            </a:extLst>
          </p:cNvPr>
          <p:cNvSpPr txBox="1">
            <a:spLocks/>
          </p:cNvSpPr>
          <p:nvPr/>
        </p:nvSpPr>
        <p:spPr>
          <a:xfrm>
            <a:off x="227672" y="5725455"/>
            <a:ext cx="12034145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Myriad Pro" panose="020B0503030403020204" pitchFamily="34" charset="0"/>
              </a:rPr>
              <a:t>Can (socio)evolutionary theory help us predict microbiome functions and the signature of dysbiosis?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56464D-D889-494A-B2F0-BB008C124F77}"/>
              </a:ext>
            </a:extLst>
          </p:cNvPr>
          <p:cNvSpPr txBox="1">
            <a:spLocks/>
          </p:cNvSpPr>
          <p:nvPr/>
        </p:nvSpPr>
        <p:spPr>
          <a:xfrm>
            <a:off x="870092" y="410748"/>
            <a:ext cx="1074106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>
                <a:latin typeface="Myriad Pro" panose="020B0503030403020204" pitchFamily="34" charset="0"/>
              </a:rPr>
              <a:t>Probiotics to restore microbiome health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9AD0B4-7644-D743-88B1-9B20F62DC33A}"/>
              </a:ext>
            </a:extLst>
          </p:cNvPr>
          <p:cNvGrpSpPr/>
          <p:nvPr/>
        </p:nvGrpSpPr>
        <p:grpSpPr>
          <a:xfrm>
            <a:off x="4603782" y="2649701"/>
            <a:ext cx="2473086" cy="2260229"/>
            <a:chOff x="6599583" y="2504661"/>
            <a:chExt cx="2092348" cy="18378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2A6689-E187-924A-A70C-9BD45BE04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75712" t="60245"/>
            <a:stretch/>
          </p:blipFill>
          <p:spPr>
            <a:xfrm>
              <a:off x="6838120" y="2504661"/>
              <a:ext cx="1853811" cy="183780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C01733-180F-954F-8B4A-FB2EB8708CE0}"/>
                </a:ext>
              </a:extLst>
            </p:cNvPr>
            <p:cNvSpPr/>
            <p:nvPr/>
          </p:nvSpPr>
          <p:spPr>
            <a:xfrm>
              <a:off x="6599583" y="2504661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BFE56F-8AB4-AD47-BEC0-DC2696B9CB7E}"/>
              </a:ext>
            </a:extLst>
          </p:cNvPr>
          <p:cNvGrpSpPr/>
          <p:nvPr/>
        </p:nvGrpSpPr>
        <p:grpSpPr>
          <a:xfrm>
            <a:off x="4508072" y="2455835"/>
            <a:ext cx="1272209" cy="769441"/>
            <a:chOff x="7653131" y="2080212"/>
            <a:chExt cx="1272209" cy="76944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F1AEC1-2FDC-034D-A7B6-D5FDE0CF6386}"/>
                </a:ext>
              </a:extLst>
            </p:cNvPr>
            <p:cNvCxnSpPr>
              <a:cxnSpLocks/>
            </p:cNvCxnSpPr>
            <p:nvPr/>
          </p:nvCxnSpPr>
          <p:spPr>
            <a:xfrm>
              <a:off x="8368746" y="2126972"/>
              <a:ext cx="0" cy="6081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CB8339-A9DE-5047-8D50-F5697237EBF6}"/>
                </a:ext>
              </a:extLst>
            </p:cNvPr>
            <p:cNvSpPr txBox="1"/>
            <p:nvPr/>
          </p:nvSpPr>
          <p:spPr>
            <a:xfrm>
              <a:off x="7653131" y="2080212"/>
              <a:ext cx="12722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🤔</a:t>
              </a: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1C4AAA-06B9-9E4F-849E-19AAA975F281}"/>
              </a:ext>
            </a:extLst>
          </p:cNvPr>
          <p:cNvSpPr txBox="1"/>
          <p:nvPr/>
        </p:nvSpPr>
        <p:spPr>
          <a:xfrm>
            <a:off x="2158920" y="2586057"/>
            <a:ext cx="278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FE6F4-21C6-8F4F-8495-1B789E444E0C}"/>
              </a:ext>
            </a:extLst>
          </p:cNvPr>
          <p:cNvSpPr txBox="1"/>
          <p:nvPr/>
        </p:nvSpPr>
        <p:spPr>
          <a:xfrm>
            <a:off x="2885063" y="1860630"/>
            <a:ext cx="278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Less diversity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B8AA1-8DAC-C040-BECF-9FF4A2B9DD49}"/>
              </a:ext>
            </a:extLst>
          </p:cNvPr>
          <p:cNvSpPr txBox="1"/>
          <p:nvPr/>
        </p:nvSpPr>
        <p:spPr>
          <a:xfrm>
            <a:off x="4846803" y="1284872"/>
            <a:ext cx="278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Specific taxa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8A2F42-5F0A-A547-BE7F-BDB194FC26CD}"/>
              </a:ext>
            </a:extLst>
          </p:cNvPr>
          <p:cNvSpPr txBox="1"/>
          <p:nvPr/>
        </p:nvSpPr>
        <p:spPr>
          <a:xfrm>
            <a:off x="7129057" y="2558381"/>
            <a:ext cx="278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Specific pathways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2B3B8-81A1-8C4F-A37F-0F7BFD7440EF}"/>
              </a:ext>
            </a:extLst>
          </p:cNvPr>
          <p:cNvSpPr txBox="1"/>
          <p:nvPr/>
        </p:nvSpPr>
        <p:spPr>
          <a:xfrm>
            <a:off x="6416269" y="1819577"/>
            <a:ext cx="460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 expression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1569E79-040F-6B40-9294-4247877690D1}"/>
              </a:ext>
            </a:extLst>
          </p:cNvPr>
          <p:cNvSpPr txBox="1">
            <a:spLocks/>
          </p:cNvSpPr>
          <p:nvPr/>
        </p:nvSpPr>
        <p:spPr>
          <a:xfrm>
            <a:off x="223551" y="5073316"/>
            <a:ext cx="12034145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1"/>
                </a:solidFill>
                <a:latin typeface="Myriad Pro" panose="020B0503030403020204" pitchFamily="34" charset="0"/>
                <a:sym typeface="Wingdings" pitchFamily="2" charset="2"/>
              </a:rPr>
              <a:t> </a:t>
            </a:r>
            <a:r>
              <a:rPr lang="en-US" sz="3200" dirty="0">
                <a:solidFill>
                  <a:schemeClr val="accent1"/>
                </a:solidFill>
                <a:latin typeface="Myriad Pro" panose="020B0503030403020204" pitchFamily="34" charset="0"/>
              </a:rPr>
              <a:t>Evolutionary approach for more unifying principles</a:t>
            </a:r>
          </a:p>
        </p:txBody>
      </p:sp>
    </p:spTree>
    <p:extLst>
      <p:ext uri="{BB962C8B-B14F-4D97-AF65-F5344CB8AC3E}">
        <p14:creationId xmlns:p14="http://schemas.microsoft.com/office/powerpoint/2010/main" val="358601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1A551-3C16-714F-AD9D-CA121D246C71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Predicted microbe effect on host health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4E4E0-85DE-E74B-A541-70F8E0C329DC}"/>
              </a:ext>
            </a:extLst>
          </p:cNvPr>
          <p:cNvSpPr txBox="1"/>
          <p:nvPr/>
        </p:nvSpPr>
        <p:spPr>
          <a:xfrm>
            <a:off x="876304" y="2246302"/>
            <a:ext cx="1713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Express fitness of an individual microbe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CFFF98-70CC-0646-A46B-FED598ADB7F5}"/>
              </a:ext>
            </a:extLst>
          </p:cNvPr>
          <p:cNvSpPr txBox="1"/>
          <p:nvPr/>
        </p:nvSpPr>
        <p:spPr>
          <a:xfrm>
            <a:off x="3557265" y="2231162"/>
            <a:ext cx="152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Derive a predicted effect on host health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C2022D1-8068-E545-933A-CC6A20C63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1" b="53289" l="51260" r="67200"/>
                    </a14:imgEffect>
                  </a14:imgLayer>
                </a14:imgProps>
              </a:ext>
            </a:extLst>
          </a:blip>
          <a:srcRect l="51766" t="28157" r="31014" b="46121"/>
          <a:stretch/>
        </p:blipFill>
        <p:spPr>
          <a:xfrm>
            <a:off x="6526442" y="1314141"/>
            <a:ext cx="3720062" cy="327365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A97582-A008-C940-8767-AD0470C18192}"/>
              </a:ext>
            </a:extLst>
          </p:cNvPr>
          <p:cNvSpPr txBox="1"/>
          <p:nvPr/>
        </p:nvSpPr>
        <p:spPr>
          <a:xfrm rot="16200000">
            <a:off x="6043345" y="2060753"/>
            <a:ext cx="184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Effect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FA2170-601D-E048-8CB8-38457B5F7ADF}"/>
              </a:ext>
            </a:extLst>
          </p:cNvPr>
          <p:cNvSpPr txBox="1"/>
          <p:nvPr/>
        </p:nvSpPr>
        <p:spPr>
          <a:xfrm>
            <a:off x="7594642" y="3970796"/>
            <a:ext cx="22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Relatedness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2785C1C-7053-1E4A-A3BD-AD35BC845047}"/>
              </a:ext>
            </a:extLst>
          </p:cNvPr>
          <p:cNvSpPr/>
          <p:nvPr/>
        </p:nvSpPr>
        <p:spPr>
          <a:xfrm>
            <a:off x="7391036" y="1806401"/>
            <a:ext cx="1932711" cy="829056"/>
          </a:xfrm>
          <a:custGeom>
            <a:avLst/>
            <a:gdLst>
              <a:gd name="connsiteX0" fmla="*/ 0 w 1926336"/>
              <a:gd name="connsiteY0" fmla="*/ 829056 h 829056"/>
              <a:gd name="connsiteX1" fmla="*/ 1926336 w 1926336"/>
              <a:gd name="connsiteY1" fmla="*/ 816864 h 829056"/>
              <a:gd name="connsiteX2" fmla="*/ 1926336 w 1926336"/>
              <a:gd name="connsiteY2" fmla="*/ 0 h 829056"/>
              <a:gd name="connsiteX3" fmla="*/ 0 w 1926336"/>
              <a:gd name="connsiteY3" fmla="*/ 829056 h 82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336" h="829056">
                <a:moveTo>
                  <a:pt x="0" y="829056"/>
                </a:moveTo>
                <a:lnTo>
                  <a:pt x="1926336" y="816864"/>
                </a:lnTo>
                <a:lnTo>
                  <a:pt x="1926336" y="0"/>
                </a:lnTo>
                <a:lnTo>
                  <a:pt x="0" y="829056"/>
                </a:lnTo>
                <a:close/>
              </a:path>
            </a:pathLst>
          </a:custGeom>
          <a:solidFill>
            <a:srgbClr val="F9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9B4297AA-2D87-504C-80AE-F14E9377C6AD}"/>
              </a:ext>
            </a:extLst>
          </p:cNvPr>
          <p:cNvSpPr/>
          <p:nvPr/>
        </p:nvSpPr>
        <p:spPr>
          <a:xfrm>
            <a:off x="7397412" y="2621809"/>
            <a:ext cx="1926336" cy="658368"/>
          </a:xfrm>
          <a:custGeom>
            <a:avLst/>
            <a:gdLst>
              <a:gd name="connsiteX0" fmla="*/ 24384 w 1926336"/>
              <a:gd name="connsiteY0" fmla="*/ 12192 h 658368"/>
              <a:gd name="connsiteX1" fmla="*/ 1926336 w 1926336"/>
              <a:gd name="connsiteY1" fmla="*/ 0 h 658368"/>
              <a:gd name="connsiteX2" fmla="*/ 1926336 w 1926336"/>
              <a:gd name="connsiteY2" fmla="*/ 658368 h 658368"/>
              <a:gd name="connsiteX3" fmla="*/ 0 w 1926336"/>
              <a:gd name="connsiteY3" fmla="*/ 60960 h 658368"/>
              <a:gd name="connsiteX4" fmla="*/ 24384 w 1926336"/>
              <a:gd name="connsiteY4" fmla="*/ 12192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336" h="658368">
                <a:moveTo>
                  <a:pt x="24384" y="12192"/>
                </a:moveTo>
                <a:lnTo>
                  <a:pt x="1926336" y="0"/>
                </a:lnTo>
                <a:lnTo>
                  <a:pt x="1926336" y="658368"/>
                </a:lnTo>
                <a:lnTo>
                  <a:pt x="0" y="6096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34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C6112-D702-D043-A14D-67E164E53188}"/>
              </a:ext>
            </a:extLst>
          </p:cNvPr>
          <p:cNvSpPr txBox="1"/>
          <p:nvPr/>
        </p:nvSpPr>
        <p:spPr>
          <a:xfrm>
            <a:off x="9434431" y="1915195"/>
            <a:ext cx="20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Vertically transmit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716FA3-1AD9-D645-A766-CD990BD416EC}"/>
              </a:ext>
            </a:extLst>
          </p:cNvPr>
          <p:cNvSpPr txBox="1"/>
          <p:nvPr/>
        </p:nvSpPr>
        <p:spPr>
          <a:xfrm>
            <a:off x="9434431" y="2817715"/>
            <a:ext cx="239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Horizontally transmit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FA3BA0-587B-814E-AE09-BE4B416098EF}"/>
              </a:ext>
            </a:extLst>
          </p:cNvPr>
          <p:cNvSpPr txBox="1"/>
          <p:nvPr/>
        </p:nvSpPr>
        <p:spPr>
          <a:xfrm>
            <a:off x="7178248" y="4966446"/>
            <a:ext cx="4512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Relatedness </a:t>
            </a:r>
            <a:r>
              <a:rPr lang="en-US" sz="2400" b="1" dirty="0">
                <a:sym typeface="Wingdings" pitchFamily="2" charset="2"/>
              </a:rPr>
              <a:t></a:t>
            </a:r>
            <a:r>
              <a:rPr lang="en-US" sz="2400" b="1" dirty="0"/>
              <a:t> magnitude</a:t>
            </a:r>
          </a:p>
          <a:p>
            <a:r>
              <a:rPr lang="en-US" sz="2400" b="1" dirty="0"/>
              <a:t>Transmission ecology </a:t>
            </a:r>
            <a:r>
              <a:rPr lang="en-US" sz="2400" b="1" dirty="0">
                <a:sym typeface="Wingdings" pitchFamily="2" charset="2"/>
              </a:rPr>
              <a:t> direction</a:t>
            </a:r>
            <a:endParaRPr lang="en-US" sz="2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6E3AFC-60BD-8D48-AD5F-E69BB0A859E8}"/>
              </a:ext>
            </a:extLst>
          </p:cNvPr>
          <p:cNvCxnSpPr>
            <a:cxnSpLocks/>
          </p:cNvCxnSpPr>
          <p:nvPr/>
        </p:nvCxnSpPr>
        <p:spPr>
          <a:xfrm>
            <a:off x="2788505" y="2707967"/>
            <a:ext cx="472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A34CBA3-35A3-CD42-B9FF-0AEC84EF73EE}"/>
              </a:ext>
            </a:extLst>
          </p:cNvPr>
          <p:cNvCxnSpPr>
            <a:cxnSpLocks/>
          </p:cNvCxnSpPr>
          <p:nvPr/>
        </p:nvCxnSpPr>
        <p:spPr>
          <a:xfrm>
            <a:off x="5326299" y="2653113"/>
            <a:ext cx="472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24AF7DD-EB9A-6041-AED3-FE35258451F9}"/>
              </a:ext>
            </a:extLst>
          </p:cNvPr>
          <p:cNvGrpSpPr/>
          <p:nvPr/>
        </p:nvGrpSpPr>
        <p:grpSpPr>
          <a:xfrm>
            <a:off x="1265631" y="3767039"/>
            <a:ext cx="4211060" cy="2160277"/>
            <a:chOff x="5811784" y="4404434"/>
            <a:chExt cx="4211060" cy="216027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6F9799-EA01-FD4A-8861-ABF4EDD5D686}"/>
                </a:ext>
              </a:extLst>
            </p:cNvPr>
            <p:cNvSpPr txBox="1"/>
            <p:nvPr/>
          </p:nvSpPr>
          <p:spPr>
            <a:xfrm>
              <a:off x="5811784" y="4542777"/>
              <a:ext cx="4211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859E"/>
                  </a:solidFill>
                </a:rPr>
                <a:t>Generality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D297E61-D649-9F4A-8531-C7EC0F46D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122" b="90872" l="57946" r="81105">
                          <a14:foregroundMark x1="62597" y1="76234" x2="62597" y2="76234"/>
                          <a14:foregroundMark x1="62112" y1="78372" x2="62112" y2="78372"/>
                          <a14:foregroundMark x1="66328" y1="76480" x2="66328" y2="76480"/>
                          <a14:foregroundMark x1="67926" y1="76727" x2="65698" y2="76974"/>
                          <a14:foregroundMark x1="71221" y1="74342" x2="71221" y2="76234"/>
                          <a14:foregroundMark x1="77180" y1="76480" x2="74516" y2="76480"/>
                          <a14:foregroundMark x1="59884" y1="86595" x2="63372" y2="87911"/>
                          <a14:foregroundMark x1="65552" y1="85033" x2="65891" y2="89556"/>
                          <a14:foregroundMark x1="71705" y1="87418" x2="73256" y2="89556"/>
                          <a14:foregroundMark x1="67781" y1="74589" x2="66812" y2="78865"/>
                          <a14:foregroundMark x1="68072" y1="78043" x2="65698" y2="78043"/>
                          <a14:foregroundMark x1="68072" y1="80510" x2="67587" y2="77549"/>
                          <a14:foregroundMark x1="68556" y1="79688" x2="67781" y2="76234"/>
                          <a14:foregroundMark x1="68217" y1="74342" x2="67781" y2="76727"/>
                        </a14:backgroundRemoval>
                      </a14:imgEffect>
                    </a14:imgLayer>
                  </a14:imgProps>
                </a:ext>
              </a:extLst>
            </a:blip>
            <a:srcRect l="56845" t="69806" r="18298" b="6724"/>
            <a:stretch/>
          </p:blipFill>
          <p:spPr>
            <a:xfrm>
              <a:off x="6568858" y="4963929"/>
              <a:ext cx="2814748" cy="1565905"/>
            </a:xfrm>
            <a:prstGeom prst="rect">
              <a:avLst/>
            </a:prstGeom>
          </p:spPr>
        </p:pic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20D62E4-2401-6047-9F1C-A5B875FA7107}"/>
                </a:ext>
              </a:extLst>
            </p:cNvPr>
            <p:cNvSpPr/>
            <p:nvPr/>
          </p:nvSpPr>
          <p:spPr>
            <a:xfrm>
              <a:off x="6106803" y="4404434"/>
              <a:ext cx="3621022" cy="216027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7117EE7-7EAA-3A43-9B93-DD38B035824F}"/>
              </a:ext>
            </a:extLst>
          </p:cNvPr>
          <p:cNvCxnSpPr/>
          <p:nvPr/>
        </p:nvCxnSpPr>
        <p:spPr>
          <a:xfrm>
            <a:off x="7397860" y="1671851"/>
            <a:ext cx="0" cy="22335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AB19164-FE2C-6641-ADA5-E71A880BA2BE}"/>
              </a:ext>
            </a:extLst>
          </p:cNvPr>
          <p:cNvSpPr/>
          <p:nvPr/>
        </p:nvSpPr>
        <p:spPr>
          <a:xfrm>
            <a:off x="7246488" y="1562669"/>
            <a:ext cx="111758" cy="240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787C033-12F0-DF42-934D-E1C9532112F6}"/>
              </a:ext>
            </a:extLst>
          </p:cNvPr>
          <p:cNvSpPr/>
          <p:nvPr/>
        </p:nvSpPr>
        <p:spPr>
          <a:xfrm>
            <a:off x="7021706" y="3898558"/>
            <a:ext cx="2842268" cy="6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  <p:bldP spid="54" grpId="0"/>
      <p:bldP spid="70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4026A26-F79D-694B-8FDF-7F49A7D218A4}"/>
              </a:ext>
            </a:extLst>
          </p:cNvPr>
          <p:cNvSpPr txBox="1"/>
          <p:nvPr/>
        </p:nvSpPr>
        <p:spPr>
          <a:xfrm>
            <a:off x="939460" y="201616"/>
            <a:ext cx="1033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Using evolutionary theory to predict the effect of microbes on host health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160A4C-5B58-754E-BAC3-11ABA3A88E9F}"/>
              </a:ext>
            </a:extLst>
          </p:cNvPr>
          <p:cNvGrpSpPr/>
          <p:nvPr/>
        </p:nvGrpSpPr>
        <p:grpSpPr>
          <a:xfrm>
            <a:off x="275284" y="128993"/>
            <a:ext cx="1029599" cy="584776"/>
            <a:chOff x="4276289" y="1611607"/>
            <a:chExt cx="1029599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F74-5F5B-B945-B325-7A9FE4673790}"/>
                </a:ext>
              </a:extLst>
            </p:cNvPr>
            <p:cNvSpPr txBox="1"/>
            <p:nvPr/>
          </p:nvSpPr>
          <p:spPr>
            <a:xfrm>
              <a:off x="4347945" y="1611607"/>
              <a:ext cx="957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</a:rPr>
                <a:t>2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AF30C5-A1A3-164A-86E5-88C568C935B0}"/>
                </a:ext>
              </a:extLst>
            </p:cNvPr>
            <p:cNvSpPr/>
            <p:nvPr/>
          </p:nvSpPr>
          <p:spPr>
            <a:xfrm>
              <a:off x="4276289" y="1632049"/>
              <a:ext cx="544942" cy="56433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E2B67F-697E-F348-92CD-9BB5C1A02FB2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Testing predictions using case-control metagenomic studies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4B290-5C18-FA47-BDAD-8D22D5D40506}"/>
              </a:ext>
            </a:extLst>
          </p:cNvPr>
          <p:cNvSpPr txBox="1"/>
          <p:nvPr/>
        </p:nvSpPr>
        <p:spPr>
          <a:xfrm>
            <a:off x="275284" y="1080565"/>
            <a:ext cx="9024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&gt;1700 individual </a:t>
            </a:r>
            <a:r>
              <a:rPr lang="en-US" sz="2000" dirty="0" err="1"/>
              <a:t>faecal</a:t>
            </a:r>
            <a:r>
              <a:rPr lang="en-US" sz="2000" dirty="0"/>
              <a:t> metagenomes</a:t>
            </a:r>
          </a:p>
          <a:p>
            <a:r>
              <a:rPr lang="en-US" sz="2000" dirty="0"/>
              <a:t>19 cohorts with case-controls</a:t>
            </a:r>
          </a:p>
          <a:p>
            <a:r>
              <a:rPr lang="en-US" sz="2000" dirty="0"/>
              <a:t>12 diseases: OBE, </a:t>
            </a:r>
            <a:r>
              <a:rPr lang="en-US" sz="2000" dirty="0" err="1"/>
              <a:t>MetS</a:t>
            </a:r>
            <a:r>
              <a:rPr lang="en-US" sz="2000" dirty="0"/>
              <a:t>, UC, CD, CRC, IGT, T2D, ACVD, RA, </a:t>
            </a:r>
            <a:r>
              <a:rPr lang="en-US" sz="2000" dirty="0" err="1"/>
              <a:t>HypT</a:t>
            </a:r>
            <a:r>
              <a:rPr lang="en-US" sz="2000" dirty="0"/>
              <a:t>, BD, LC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8B861-064B-A643-B1A0-A4F3F502924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3"/>
          <a:stretch/>
        </p:blipFill>
        <p:spPr>
          <a:xfrm>
            <a:off x="582399" y="2139526"/>
            <a:ext cx="4205250" cy="3891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F9CA7-E6B2-B648-932E-54BC933E3ABA}"/>
              </a:ext>
            </a:extLst>
          </p:cNvPr>
          <p:cNvSpPr txBox="1"/>
          <p:nvPr/>
        </p:nvSpPr>
        <p:spPr>
          <a:xfrm>
            <a:off x="1022248" y="6049231"/>
            <a:ext cx="652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Higher relatedness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more extreme effects</a:t>
            </a:r>
          </a:p>
          <a:p>
            <a:r>
              <a:rPr lang="en-US" b="1" dirty="0"/>
              <a:t>Transmission ecology </a:t>
            </a:r>
            <a:r>
              <a:rPr lang="en-US" b="1" dirty="0">
                <a:sym typeface="Wingdings" pitchFamily="2" charset="2"/>
              </a:rPr>
              <a:t> no change in direction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D0E67-AE51-8943-965C-E6DC6A0B05B3}"/>
              </a:ext>
            </a:extLst>
          </p:cNvPr>
          <p:cNvSpPr txBox="1"/>
          <p:nvPr/>
        </p:nvSpPr>
        <p:spPr>
          <a:xfrm>
            <a:off x="5274545" y="3889173"/>
            <a:ext cx="6450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Effect of an Individual microbe </a:t>
            </a:r>
            <a:r>
              <a:rPr lang="en-US" sz="2000" b="1" dirty="0">
                <a:sym typeface="Wingdings" pitchFamily="2" charset="2"/>
              </a:rPr>
              <a:t> overall community effect</a:t>
            </a:r>
          </a:p>
          <a:p>
            <a:pPr algn="ctr"/>
            <a:endParaRPr lang="en-US" sz="2000" b="1" dirty="0">
              <a:sym typeface="Wingdings" pitchFamily="2" charset="2"/>
            </a:endParaRPr>
          </a:p>
          <a:p>
            <a:pPr algn="ctr"/>
            <a:endParaRPr lang="en-US" sz="2000" b="1" dirty="0">
              <a:sym typeface="Wingdings" pitchFamily="2" charset="2"/>
            </a:endParaRPr>
          </a:p>
          <a:p>
            <a:pPr algn="ctr"/>
            <a:r>
              <a:rPr lang="en-US" sz="2000" b="1" dirty="0">
                <a:sym typeface="Wingdings" pitchFamily="2" charset="2"/>
              </a:rPr>
              <a:t>Derive ”Health index”</a:t>
            </a:r>
          </a:p>
          <a:p>
            <a:pPr algn="ctr"/>
            <a:endParaRPr lang="en-US" sz="2000" b="1" dirty="0">
              <a:sym typeface="Wingdings" pitchFamily="2" charset="2"/>
            </a:endParaRPr>
          </a:p>
          <a:p>
            <a:pPr algn="ctr"/>
            <a:endParaRPr lang="en-US" sz="2000" b="1" dirty="0">
              <a:sym typeface="Wingdings" pitchFamily="2" charset="2"/>
            </a:endParaRPr>
          </a:p>
          <a:p>
            <a:pPr algn="ctr"/>
            <a:r>
              <a:rPr lang="en-US" sz="2000" b="1" dirty="0">
                <a:sym typeface="Wingdings" pitchFamily="2" charset="2"/>
              </a:rPr>
              <a:t>Predict individual health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1311F-C576-A145-90B2-5F4031F73A93}"/>
              </a:ext>
            </a:extLst>
          </p:cNvPr>
          <p:cNvSpPr txBox="1"/>
          <p:nvPr/>
        </p:nvSpPr>
        <p:spPr>
          <a:xfrm>
            <a:off x="6480361" y="2577202"/>
            <a:ext cx="409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A Hamiltonian medicine index of microbiome health?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5A0149-DF9B-AB46-8BF6-037C2FF656B2}"/>
              </a:ext>
            </a:extLst>
          </p:cNvPr>
          <p:cNvCxnSpPr/>
          <p:nvPr/>
        </p:nvCxnSpPr>
        <p:spPr>
          <a:xfrm>
            <a:off x="8544664" y="4376057"/>
            <a:ext cx="0" cy="372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9022C0-4A97-CB40-9054-0493291D9F93}"/>
              </a:ext>
            </a:extLst>
          </p:cNvPr>
          <p:cNvCxnSpPr/>
          <p:nvPr/>
        </p:nvCxnSpPr>
        <p:spPr>
          <a:xfrm>
            <a:off x="8539561" y="5303707"/>
            <a:ext cx="0" cy="372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40D72-A569-8746-A120-B56B1BE94BA2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9150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F2719179-0452-9641-8021-0E3184E54750}"/>
              </a:ext>
            </a:extLst>
          </p:cNvPr>
          <p:cNvSpPr txBox="1"/>
          <p:nvPr/>
        </p:nvSpPr>
        <p:spPr>
          <a:xfrm>
            <a:off x="328966" y="233191"/>
            <a:ext cx="1131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Where to next: drivers of relatedness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AE25C-2A41-4D4C-8009-6A734A51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07" y="1050876"/>
            <a:ext cx="4770614" cy="565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F67BB-748C-A44C-AA50-033CD682F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51"/>
          <a:stretch/>
        </p:blipFill>
        <p:spPr>
          <a:xfrm>
            <a:off x="1460310" y="3824782"/>
            <a:ext cx="2680307" cy="2667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68971-14A2-1640-9D43-8BD9C08AA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18"/>
          <a:stretch/>
        </p:blipFill>
        <p:spPr>
          <a:xfrm>
            <a:off x="1460310" y="1156931"/>
            <a:ext cx="2595867" cy="26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D32028-860B-3E43-BC3C-30CCBC1D3C91}"/>
              </a:ext>
            </a:extLst>
          </p:cNvPr>
          <p:cNvCxnSpPr/>
          <p:nvPr/>
        </p:nvCxnSpPr>
        <p:spPr>
          <a:xfrm>
            <a:off x="8258955" y="4773407"/>
            <a:ext cx="0" cy="349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DDF7FE-A52B-E845-987C-C4A492C12CC5}"/>
              </a:ext>
            </a:extLst>
          </p:cNvPr>
          <p:cNvGrpSpPr/>
          <p:nvPr/>
        </p:nvGrpSpPr>
        <p:grpSpPr>
          <a:xfrm>
            <a:off x="7282686" y="2163778"/>
            <a:ext cx="1821628" cy="1715115"/>
            <a:chOff x="3291528" y="2437179"/>
            <a:chExt cx="1821628" cy="171511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9106A82-779B-B140-BC75-56BFC0CF8DA5}"/>
                </a:ext>
              </a:extLst>
            </p:cNvPr>
            <p:cNvGrpSpPr/>
            <p:nvPr/>
          </p:nvGrpSpPr>
          <p:grpSpPr>
            <a:xfrm>
              <a:off x="3291528" y="2437179"/>
              <a:ext cx="1821628" cy="1715115"/>
              <a:chOff x="10739241" y="3639909"/>
              <a:chExt cx="1821628" cy="171511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D3F00DB-E4D2-8D4A-B7A7-0D299D0ACE7B}"/>
                  </a:ext>
                </a:extLst>
              </p:cNvPr>
              <p:cNvSpPr/>
              <p:nvPr/>
            </p:nvSpPr>
            <p:spPr>
              <a:xfrm>
                <a:off x="10739241" y="3639909"/>
                <a:ext cx="1821628" cy="1715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Smiley Face 95">
                <a:extLst>
                  <a:ext uri="{FF2B5EF4-FFF2-40B4-BE49-F238E27FC236}">
                    <a16:creationId xmlns:a16="http://schemas.microsoft.com/office/drawing/2014/main" id="{37C0B82B-ED71-7949-9B25-C4D07CCA4BDA}"/>
                  </a:ext>
                </a:extLst>
              </p:cNvPr>
              <p:cNvSpPr/>
              <p:nvPr/>
            </p:nvSpPr>
            <p:spPr>
              <a:xfrm>
                <a:off x="11436718" y="4410935"/>
                <a:ext cx="240619" cy="223441"/>
              </a:xfrm>
              <a:prstGeom prst="smileyF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6D9FEE5-81A2-D04C-B142-FF04BBD3503D}"/>
                  </a:ext>
                </a:extLst>
              </p:cNvPr>
              <p:cNvGrpSpPr/>
              <p:nvPr/>
            </p:nvGrpSpPr>
            <p:grpSpPr>
              <a:xfrm>
                <a:off x="10906125" y="3864401"/>
                <a:ext cx="1049806" cy="977257"/>
                <a:chOff x="10906125" y="3864401"/>
                <a:chExt cx="1049806" cy="977257"/>
              </a:xfrm>
            </p:grpSpPr>
            <p:sp>
              <p:nvSpPr>
                <p:cNvPr id="98" name="Smiley Face 97">
                  <a:extLst>
                    <a:ext uri="{FF2B5EF4-FFF2-40B4-BE49-F238E27FC236}">
                      <a16:creationId xmlns:a16="http://schemas.microsoft.com/office/drawing/2014/main" id="{D76158B2-A1B3-AB40-9D87-EBCBFC60813F}"/>
                    </a:ext>
                  </a:extLst>
                </p:cNvPr>
                <p:cNvSpPr/>
                <p:nvPr/>
              </p:nvSpPr>
              <p:spPr>
                <a:xfrm>
                  <a:off x="11245979" y="3864401"/>
                  <a:ext cx="240619" cy="223441"/>
                </a:xfrm>
                <a:prstGeom prst="smileyFac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Smiley Face 98">
                  <a:extLst>
                    <a:ext uri="{FF2B5EF4-FFF2-40B4-BE49-F238E27FC236}">
                      <a16:creationId xmlns:a16="http://schemas.microsoft.com/office/drawing/2014/main" id="{C032B747-DA9E-064E-8EF7-1ACE3C129DF3}"/>
                    </a:ext>
                  </a:extLst>
                </p:cNvPr>
                <p:cNvSpPr/>
                <p:nvPr/>
              </p:nvSpPr>
              <p:spPr>
                <a:xfrm>
                  <a:off x="10906125" y="4099687"/>
                  <a:ext cx="240619" cy="223441"/>
                </a:xfrm>
                <a:prstGeom prst="smileyFac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Smiley Face 105">
                  <a:extLst>
                    <a:ext uri="{FF2B5EF4-FFF2-40B4-BE49-F238E27FC236}">
                      <a16:creationId xmlns:a16="http://schemas.microsoft.com/office/drawing/2014/main" id="{687C6DCB-CF48-5849-AFAA-B9FB2A1FB655}"/>
                    </a:ext>
                  </a:extLst>
                </p:cNvPr>
                <p:cNvSpPr/>
                <p:nvPr/>
              </p:nvSpPr>
              <p:spPr>
                <a:xfrm>
                  <a:off x="11003960" y="4560940"/>
                  <a:ext cx="240619" cy="223441"/>
                </a:xfrm>
                <a:prstGeom prst="smileyFac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Smiley Face 106">
                  <a:extLst>
                    <a:ext uri="{FF2B5EF4-FFF2-40B4-BE49-F238E27FC236}">
                      <a16:creationId xmlns:a16="http://schemas.microsoft.com/office/drawing/2014/main" id="{BA7E7775-72E8-0D4B-9E6C-A2E638B0DAA6}"/>
                    </a:ext>
                  </a:extLst>
                </p:cNvPr>
                <p:cNvSpPr/>
                <p:nvPr/>
              </p:nvSpPr>
              <p:spPr>
                <a:xfrm>
                  <a:off x="11715312" y="4618217"/>
                  <a:ext cx="240619" cy="223441"/>
                </a:xfrm>
                <a:prstGeom prst="smileyFac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8" name="Smiley Face 107">
                  <a:extLst>
                    <a:ext uri="{FF2B5EF4-FFF2-40B4-BE49-F238E27FC236}">
                      <a16:creationId xmlns:a16="http://schemas.microsoft.com/office/drawing/2014/main" id="{D2B16A6B-20C3-B648-9B8E-4AF0C2716DB9}"/>
                    </a:ext>
                  </a:extLst>
                </p:cNvPr>
                <p:cNvSpPr/>
                <p:nvPr/>
              </p:nvSpPr>
              <p:spPr>
                <a:xfrm>
                  <a:off x="11198911" y="4194570"/>
                  <a:ext cx="240619" cy="223441"/>
                </a:xfrm>
                <a:prstGeom prst="smileyFac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6" name="Smiley Face 75">
              <a:extLst>
                <a:ext uri="{FF2B5EF4-FFF2-40B4-BE49-F238E27FC236}">
                  <a16:creationId xmlns:a16="http://schemas.microsoft.com/office/drawing/2014/main" id="{9757AF3D-B55C-054E-B835-C4DBC72F7995}"/>
                </a:ext>
              </a:extLst>
            </p:cNvPr>
            <p:cNvSpPr/>
            <p:nvPr/>
          </p:nvSpPr>
          <p:spPr>
            <a:xfrm>
              <a:off x="4488891" y="2639861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Smiley Face 76">
              <a:extLst>
                <a:ext uri="{FF2B5EF4-FFF2-40B4-BE49-F238E27FC236}">
                  <a16:creationId xmlns:a16="http://schemas.microsoft.com/office/drawing/2014/main" id="{113D5430-0A61-4A43-9A29-971B1D432AB6}"/>
                </a:ext>
              </a:extLst>
            </p:cNvPr>
            <p:cNvSpPr/>
            <p:nvPr/>
          </p:nvSpPr>
          <p:spPr>
            <a:xfrm>
              <a:off x="4710996" y="3266084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Smiley Face 77">
              <a:extLst>
                <a:ext uri="{FF2B5EF4-FFF2-40B4-BE49-F238E27FC236}">
                  <a16:creationId xmlns:a16="http://schemas.microsoft.com/office/drawing/2014/main" id="{E39B45DF-6C2F-6544-86DE-765DD80F76B2}"/>
                </a:ext>
              </a:extLst>
            </p:cNvPr>
            <p:cNvSpPr/>
            <p:nvPr/>
          </p:nvSpPr>
          <p:spPr>
            <a:xfrm>
              <a:off x="4355633" y="3746642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Smiley Face 78">
              <a:extLst>
                <a:ext uri="{FF2B5EF4-FFF2-40B4-BE49-F238E27FC236}">
                  <a16:creationId xmlns:a16="http://schemas.microsoft.com/office/drawing/2014/main" id="{AD41FAF2-8195-444C-8852-3A78A7846624}"/>
                </a:ext>
              </a:extLst>
            </p:cNvPr>
            <p:cNvSpPr/>
            <p:nvPr/>
          </p:nvSpPr>
          <p:spPr>
            <a:xfrm>
              <a:off x="4164439" y="2603757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Smiley Face 79">
              <a:extLst>
                <a:ext uri="{FF2B5EF4-FFF2-40B4-BE49-F238E27FC236}">
                  <a16:creationId xmlns:a16="http://schemas.microsoft.com/office/drawing/2014/main" id="{D3DBD9D2-54A9-2344-8219-614C2AB6D9FB}"/>
                </a:ext>
              </a:extLst>
            </p:cNvPr>
            <p:cNvSpPr/>
            <p:nvPr/>
          </p:nvSpPr>
          <p:spPr>
            <a:xfrm>
              <a:off x="4513440" y="3006299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Smiley Face 80">
              <a:extLst>
                <a:ext uri="{FF2B5EF4-FFF2-40B4-BE49-F238E27FC236}">
                  <a16:creationId xmlns:a16="http://schemas.microsoft.com/office/drawing/2014/main" id="{451BD4EC-F225-0D4A-81B3-5209BF967588}"/>
                </a:ext>
              </a:extLst>
            </p:cNvPr>
            <p:cNvSpPr/>
            <p:nvPr/>
          </p:nvSpPr>
          <p:spPr>
            <a:xfrm>
              <a:off x="3852441" y="3764941"/>
              <a:ext cx="240619" cy="223441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A94979-C45D-AB49-85A2-F8C35D8CC6B0}"/>
              </a:ext>
            </a:extLst>
          </p:cNvPr>
          <p:cNvGrpSpPr/>
          <p:nvPr/>
        </p:nvGrpSpPr>
        <p:grpSpPr>
          <a:xfrm>
            <a:off x="3608633" y="2163778"/>
            <a:ext cx="1821628" cy="1715115"/>
            <a:chOff x="3291528" y="2437179"/>
            <a:chExt cx="1821628" cy="171511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A413F36-8EF0-A642-AD93-3C094F98675C}"/>
                </a:ext>
              </a:extLst>
            </p:cNvPr>
            <p:cNvGrpSpPr/>
            <p:nvPr/>
          </p:nvGrpSpPr>
          <p:grpSpPr>
            <a:xfrm>
              <a:off x="3291528" y="2437179"/>
              <a:ext cx="1821628" cy="1715115"/>
              <a:chOff x="10739241" y="3639909"/>
              <a:chExt cx="1821628" cy="171511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77436FB-DF4A-AC44-89DA-14C99A5C0E4B}"/>
                  </a:ext>
                </a:extLst>
              </p:cNvPr>
              <p:cNvSpPr/>
              <p:nvPr/>
            </p:nvSpPr>
            <p:spPr>
              <a:xfrm>
                <a:off x="10739241" y="3639909"/>
                <a:ext cx="1821628" cy="1715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Smiley Face 117">
                <a:extLst>
                  <a:ext uri="{FF2B5EF4-FFF2-40B4-BE49-F238E27FC236}">
                    <a16:creationId xmlns:a16="http://schemas.microsoft.com/office/drawing/2014/main" id="{E668E622-B455-DF46-BA2B-5A62228C13DD}"/>
                  </a:ext>
                </a:extLst>
              </p:cNvPr>
              <p:cNvSpPr/>
              <p:nvPr/>
            </p:nvSpPr>
            <p:spPr>
              <a:xfrm>
                <a:off x="11436718" y="4410935"/>
                <a:ext cx="240619" cy="223441"/>
              </a:xfrm>
              <a:prstGeom prst="smileyF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C0E2272-D0BA-7B41-92D3-7A594C01A7BB}"/>
                  </a:ext>
                </a:extLst>
              </p:cNvPr>
              <p:cNvGrpSpPr/>
              <p:nvPr/>
            </p:nvGrpSpPr>
            <p:grpSpPr>
              <a:xfrm>
                <a:off x="10906125" y="3864401"/>
                <a:ext cx="1049806" cy="977257"/>
                <a:chOff x="10906125" y="3864401"/>
                <a:chExt cx="1049806" cy="977257"/>
              </a:xfrm>
            </p:grpSpPr>
            <p:sp>
              <p:nvSpPr>
                <p:cNvPr id="120" name="Smiley Face 119">
                  <a:extLst>
                    <a:ext uri="{FF2B5EF4-FFF2-40B4-BE49-F238E27FC236}">
                      <a16:creationId xmlns:a16="http://schemas.microsoft.com/office/drawing/2014/main" id="{B9CE2CF2-5E8D-CB4C-A8A3-95A21519E6F8}"/>
                    </a:ext>
                  </a:extLst>
                </p:cNvPr>
                <p:cNvSpPr/>
                <p:nvPr/>
              </p:nvSpPr>
              <p:spPr>
                <a:xfrm>
                  <a:off x="11245979" y="3864401"/>
                  <a:ext cx="240619" cy="223441"/>
                </a:xfrm>
                <a:prstGeom prst="smileyFac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Smiley Face 120">
                  <a:extLst>
                    <a:ext uri="{FF2B5EF4-FFF2-40B4-BE49-F238E27FC236}">
                      <a16:creationId xmlns:a16="http://schemas.microsoft.com/office/drawing/2014/main" id="{2A72BB3A-4A92-E746-9A19-E7E8893B993F}"/>
                    </a:ext>
                  </a:extLst>
                </p:cNvPr>
                <p:cNvSpPr/>
                <p:nvPr/>
              </p:nvSpPr>
              <p:spPr>
                <a:xfrm>
                  <a:off x="10906125" y="4099687"/>
                  <a:ext cx="240619" cy="223441"/>
                </a:xfrm>
                <a:prstGeom prst="smileyFac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Smiley Face 121">
                  <a:extLst>
                    <a:ext uri="{FF2B5EF4-FFF2-40B4-BE49-F238E27FC236}">
                      <a16:creationId xmlns:a16="http://schemas.microsoft.com/office/drawing/2014/main" id="{E44C4C08-F1A8-504C-93AF-B7317F59B754}"/>
                    </a:ext>
                  </a:extLst>
                </p:cNvPr>
                <p:cNvSpPr/>
                <p:nvPr/>
              </p:nvSpPr>
              <p:spPr>
                <a:xfrm>
                  <a:off x="11003960" y="4560940"/>
                  <a:ext cx="240619" cy="223441"/>
                </a:xfrm>
                <a:prstGeom prst="smileyFac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Smiley Face 122">
                  <a:extLst>
                    <a:ext uri="{FF2B5EF4-FFF2-40B4-BE49-F238E27FC236}">
                      <a16:creationId xmlns:a16="http://schemas.microsoft.com/office/drawing/2014/main" id="{0B0B0895-1389-2942-AF3A-5B57981630B5}"/>
                    </a:ext>
                  </a:extLst>
                </p:cNvPr>
                <p:cNvSpPr/>
                <p:nvPr/>
              </p:nvSpPr>
              <p:spPr>
                <a:xfrm>
                  <a:off x="11715312" y="4618217"/>
                  <a:ext cx="240619" cy="223441"/>
                </a:xfrm>
                <a:prstGeom prst="smileyFac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" name="Smiley Face 123">
                  <a:extLst>
                    <a:ext uri="{FF2B5EF4-FFF2-40B4-BE49-F238E27FC236}">
                      <a16:creationId xmlns:a16="http://schemas.microsoft.com/office/drawing/2014/main" id="{37E70E65-D0F7-4241-8B13-E9ED08D881A9}"/>
                    </a:ext>
                  </a:extLst>
                </p:cNvPr>
                <p:cNvSpPr/>
                <p:nvPr/>
              </p:nvSpPr>
              <p:spPr>
                <a:xfrm>
                  <a:off x="11198911" y="4194570"/>
                  <a:ext cx="240619" cy="223441"/>
                </a:xfrm>
                <a:prstGeom prst="smileyFac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1" name="Smiley Face 110">
              <a:extLst>
                <a:ext uri="{FF2B5EF4-FFF2-40B4-BE49-F238E27FC236}">
                  <a16:creationId xmlns:a16="http://schemas.microsoft.com/office/drawing/2014/main" id="{3239665D-420C-7F47-A43A-7961A0ED6A01}"/>
                </a:ext>
              </a:extLst>
            </p:cNvPr>
            <p:cNvSpPr/>
            <p:nvPr/>
          </p:nvSpPr>
          <p:spPr>
            <a:xfrm>
              <a:off x="4488891" y="2639861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Smiley Face 111">
              <a:extLst>
                <a:ext uri="{FF2B5EF4-FFF2-40B4-BE49-F238E27FC236}">
                  <a16:creationId xmlns:a16="http://schemas.microsoft.com/office/drawing/2014/main" id="{F2452449-1C28-334D-B396-FD812771E0CA}"/>
                </a:ext>
              </a:extLst>
            </p:cNvPr>
            <p:cNvSpPr/>
            <p:nvPr/>
          </p:nvSpPr>
          <p:spPr>
            <a:xfrm>
              <a:off x="4710996" y="3266084"/>
              <a:ext cx="240619" cy="223441"/>
            </a:xfrm>
            <a:prstGeom prst="smileyFac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Smiley Face 112">
              <a:extLst>
                <a:ext uri="{FF2B5EF4-FFF2-40B4-BE49-F238E27FC236}">
                  <a16:creationId xmlns:a16="http://schemas.microsoft.com/office/drawing/2014/main" id="{0ABEE193-4CEC-284C-90F4-A5B194B9D2A0}"/>
                </a:ext>
              </a:extLst>
            </p:cNvPr>
            <p:cNvSpPr/>
            <p:nvPr/>
          </p:nvSpPr>
          <p:spPr>
            <a:xfrm>
              <a:off x="4355633" y="3746642"/>
              <a:ext cx="240619" cy="223441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Smiley Face 113">
              <a:extLst>
                <a:ext uri="{FF2B5EF4-FFF2-40B4-BE49-F238E27FC236}">
                  <a16:creationId xmlns:a16="http://schemas.microsoft.com/office/drawing/2014/main" id="{DB3677B1-6C4F-C147-88CF-514DC1322455}"/>
                </a:ext>
              </a:extLst>
            </p:cNvPr>
            <p:cNvSpPr/>
            <p:nvPr/>
          </p:nvSpPr>
          <p:spPr>
            <a:xfrm>
              <a:off x="4164439" y="2603757"/>
              <a:ext cx="240619" cy="223441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Smiley Face 114">
              <a:extLst>
                <a:ext uri="{FF2B5EF4-FFF2-40B4-BE49-F238E27FC236}">
                  <a16:creationId xmlns:a16="http://schemas.microsoft.com/office/drawing/2014/main" id="{5AACB2E7-324F-7347-946E-E6D229AF1856}"/>
                </a:ext>
              </a:extLst>
            </p:cNvPr>
            <p:cNvSpPr/>
            <p:nvPr/>
          </p:nvSpPr>
          <p:spPr>
            <a:xfrm>
              <a:off x="4513440" y="3006299"/>
              <a:ext cx="240619" cy="223441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Smiley Face 115">
              <a:extLst>
                <a:ext uri="{FF2B5EF4-FFF2-40B4-BE49-F238E27FC236}">
                  <a16:creationId xmlns:a16="http://schemas.microsoft.com/office/drawing/2014/main" id="{A4E06797-B47F-6E4A-A97E-5577745E5483}"/>
                </a:ext>
              </a:extLst>
            </p:cNvPr>
            <p:cNvSpPr/>
            <p:nvPr/>
          </p:nvSpPr>
          <p:spPr>
            <a:xfrm>
              <a:off x="3852441" y="3764941"/>
              <a:ext cx="240619" cy="223441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A279DD6F-A9EE-E646-BC67-617DCA1DB30F}"/>
              </a:ext>
            </a:extLst>
          </p:cNvPr>
          <p:cNvSpPr txBox="1">
            <a:spLocks/>
          </p:cNvSpPr>
          <p:nvPr/>
        </p:nvSpPr>
        <p:spPr>
          <a:xfrm>
            <a:off x="1305694" y="5846575"/>
            <a:ext cx="10197401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All else being equal,</a:t>
            </a:r>
          </a:p>
          <a:p>
            <a:pPr algn="ctr"/>
            <a:r>
              <a:rPr lang="en-US" sz="2800" dirty="0">
                <a:latin typeface="Myriad Pro" panose="020B0503030403020204" pitchFamily="34" charset="0"/>
              </a:rPr>
              <a:t>increased relatedness should </a:t>
            </a:r>
            <a:r>
              <a:rPr lang="en-US" sz="2800" dirty="0" err="1">
                <a:latin typeface="Myriad Pro" panose="020B0503030403020204" pitchFamily="34" charset="0"/>
              </a:rPr>
              <a:t>favour</a:t>
            </a:r>
            <a:r>
              <a:rPr lang="en-US" sz="2800" dirty="0">
                <a:latin typeface="Myriad Pro" panose="020B0503030403020204" pitchFamily="34" charset="0"/>
              </a:rPr>
              <a:t> the evolution of cooperation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02E96F1-D44B-094E-90B2-3DD378B9AE64}"/>
              </a:ext>
            </a:extLst>
          </p:cNvPr>
          <p:cNvSpPr txBox="1">
            <a:spLocks/>
          </p:cNvSpPr>
          <p:nvPr/>
        </p:nvSpPr>
        <p:spPr>
          <a:xfrm>
            <a:off x="1463117" y="1443877"/>
            <a:ext cx="953870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Importance of population genetic structure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1A39EA2-E493-3C4F-9794-7B4F4C39E358}"/>
              </a:ext>
            </a:extLst>
          </p:cNvPr>
          <p:cNvSpPr txBox="1">
            <a:spLocks/>
          </p:cNvSpPr>
          <p:nvPr/>
        </p:nvSpPr>
        <p:spPr>
          <a:xfrm>
            <a:off x="870092" y="410748"/>
            <a:ext cx="1074106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>
                <a:latin typeface="Myriad Pro" panose="020B0503030403020204" pitchFamily="34" charset="0"/>
              </a:rPr>
              <a:t>A general prediction of social evolution theory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057D278-74AF-3D48-9FCB-B623A80BFCDA}"/>
              </a:ext>
            </a:extLst>
          </p:cNvPr>
          <p:cNvSpPr txBox="1">
            <a:spLocks/>
          </p:cNvSpPr>
          <p:nvPr/>
        </p:nvSpPr>
        <p:spPr>
          <a:xfrm>
            <a:off x="5838733" y="2823851"/>
            <a:ext cx="1131325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Vs.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B1FD15E-2551-5344-8D78-AADA87B64662}"/>
              </a:ext>
            </a:extLst>
          </p:cNvPr>
          <p:cNvSpPr txBox="1">
            <a:spLocks/>
          </p:cNvSpPr>
          <p:nvPr/>
        </p:nvSpPr>
        <p:spPr>
          <a:xfrm>
            <a:off x="6690003" y="3999949"/>
            <a:ext cx="3209621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yriad Pro" panose="020B0503030403020204" pitchFamily="34" charset="0"/>
              </a:rPr>
              <a:t>Interactions occur between genetically similar individuals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D1F5B3F8-7077-A545-AD64-02E1DD09E58A}"/>
              </a:ext>
            </a:extLst>
          </p:cNvPr>
          <p:cNvSpPr txBox="1">
            <a:spLocks/>
          </p:cNvSpPr>
          <p:nvPr/>
        </p:nvSpPr>
        <p:spPr>
          <a:xfrm>
            <a:off x="6550786" y="5251475"/>
            <a:ext cx="3209621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yriad Pro" panose="020B0503030403020204" pitchFamily="34" charset="0"/>
              </a:rPr>
              <a:t>Cooperation evolves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0F7E6D6-211B-9E40-8103-5699CEF1023E}"/>
              </a:ext>
            </a:extLst>
          </p:cNvPr>
          <p:cNvSpPr txBox="1">
            <a:spLocks/>
          </p:cNvSpPr>
          <p:nvPr/>
        </p:nvSpPr>
        <p:spPr>
          <a:xfrm>
            <a:off x="804420" y="2595370"/>
            <a:ext cx="2158533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accent4"/>
                </a:solidFill>
                <a:latin typeface="Myriad Pro" panose="020B0503030403020204" pitchFamily="34" charset="0"/>
              </a:rPr>
              <a:t>Low relatedness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0CFFC6BE-C9AB-5C4C-A3E8-A530F792A0BF}"/>
              </a:ext>
            </a:extLst>
          </p:cNvPr>
          <p:cNvSpPr txBox="1">
            <a:spLocks/>
          </p:cNvSpPr>
          <p:nvPr/>
        </p:nvSpPr>
        <p:spPr>
          <a:xfrm>
            <a:off x="9369033" y="2442076"/>
            <a:ext cx="2158533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accent4"/>
                </a:solidFill>
                <a:latin typeface="Myriad Pro" panose="020B0503030403020204" pitchFamily="34" charset="0"/>
              </a:rPr>
              <a:t>High relatedness</a:t>
            </a:r>
          </a:p>
        </p:txBody>
      </p:sp>
    </p:spTree>
    <p:extLst>
      <p:ext uri="{BB962C8B-B14F-4D97-AF65-F5344CB8AC3E}">
        <p14:creationId xmlns:p14="http://schemas.microsoft.com/office/powerpoint/2010/main" val="14179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8DBD4-B1BD-004F-A3C1-9D0DF1C0E75C}"/>
              </a:ext>
            </a:extLst>
          </p:cNvPr>
          <p:cNvCxnSpPr>
            <a:cxnSpLocks/>
          </p:cNvCxnSpPr>
          <p:nvPr/>
        </p:nvCxnSpPr>
        <p:spPr>
          <a:xfrm>
            <a:off x="6285773" y="5896481"/>
            <a:ext cx="0" cy="349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A9D12D33-842E-0C4F-A21A-818C3A67A77F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Testing the predictive power of relatedness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710113-3A1A-A84D-94C6-E002EE317DC5}"/>
              </a:ext>
            </a:extLst>
          </p:cNvPr>
          <p:cNvSpPr txBox="1">
            <a:spLocks/>
          </p:cNvSpPr>
          <p:nvPr/>
        </p:nvSpPr>
        <p:spPr>
          <a:xfrm>
            <a:off x="178641" y="5359820"/>
            <a:ext cx="1204173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Myriad Pro" panose="020B0503030403020204" pitchFamily="34" charset="0"/>
              </a:rPr>
              <a:t>What is the </a:t>
            </a:r>
            <a:r>
              <a:rPr lang="en-US" sz="2400" u="sng" dirty="0">
                <a:latin typeface="Myriad Pro" panose="020B0503030403020204" pitchFamily="34" charset="0"/>
              </a:rPr>
              <a:t>general</a:t>
            </a:r>
            <a:r>
              <a:rPr lang="en-US" sz="2400" dirty="0">
                <a:latin typeface="Myriad Pro" panose="020B0503030403020204" pitchFamily="34" charset="0"/>
              </a:rPr>
              <a:t> predictive power of relatedness in </a:t>
            </a:r>
            <a:r>
              <a:rPr lang="en-US" sz="2400" u="sng" dirty="0">
                <a:latin typeface="Myriad Pro" panose="020B0503030403020204" pitchFamily="34" charset="0"/>
              </a:rPr>
              <a:t>microbes</a:t>
            </a:r>
            <a:r>
              <a:rPr lang="en-US" sz="2400" dirty="0">
                <a:latin typeface="Myriad Pro" panose="020B0503030403020204" pitchFamily="34" charset="0"/>
              </a:rPr>
              <a:t>, living in </a:t>
            </a:r>
            <a:r>
              <a:rPr lang="en-US" sz="2400" u="sng" dirty="0">
                <a:latin typeface="Myriad Pro" panose="020B0503030403020204" pitchFamily="34" charset="0"/>
              </a:rPr>
              <a:t>natural complex MC</a:t>
            </a:r>
            <a:r>
              <a:rPr lang="en-US" sz="24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3462E6-1034-404F-80A9-BAA97E275944}"/>
              </a:ext>
            </a:extLst>
          </p:cNvPr>
          <p:cNvSpPr txBox="1">
            <a:spLocks/>
          </p:cNvSpPr>
          <p:nvPr/>
        </p:nvSpPr>
        <p:spPr>
          <a:xfrm>
            <a:off x="554127" y="6345993"/>
            <a:ext cx="1204173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Myriad Pro" panose="020B0503030403020204" pitchFamily="34" charset="0"/>
              </a:rPr>
              <a:t>Comparative analysis in Human gut microbiome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F28B35-6EAA-5746-86C7-68BE9E5F3E58}"/>
              </a:ext>
            </a:extLst>
          </p:cNvPr>
          <p:cNvGrpSpPr/>
          <p:nvPr/>
        </p:nvGrpSpPr>
        <p:grpSpPr>
          <a:xfrm>
            <a:off x="554127" y="1499222"/>
            <a:ext cx="4916749" cy="3618948"/>
            <a:chOff x="554127" y="1499222"/>
            <a:chExt cx="4916749" cy="36189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AF8BA1-7865-B546-BF3F-B5F8475A20B5}"/>
                </a:ext>
              </a:extLst>
            </p:cNvPr>
            <p:cNvGrpSpPr/>
            <p:nvPr/>
          </p:nvGrpSpPr>
          <p:grpSpPr>
            <a:xfrm>
              <a:off x="1962801" y="2132314"/>
              <a:ext cx="2877305" cy="2505231"/>
              <a:chOff x="6217017" y="2570117"/>
              <a:chExt cx="2930154" cy="27937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8BC80F-FBB9-144A-97A0-65AEC564EC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78"/>
              <a:stretch/>
            </p:blipFill>
            <p:spPr>
              <a:xfrm>
                <a:off x="6217017" y="2638322"/>
                <a:ext cx="2655425" cy="2725583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239B28-67C9-564F-B370-B3C633F488E6}"/>
                  </a:ext>
                </a:extLst>
              </p:cNvPr>
              <p:cNvSpPr/>
              <p:nvPr/>
            </p:nvSpPr>
            <p:spPr>
              <a:xfrm>
                <a:off x="6247400" y="2638322"/>
                <a:ext cx="169166" cy="388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E021BC-9F4C-8645-891C-27C4BD48A5B0}"/>
                  </a:ext>
                </a:extLst>
              </p:cNvPr>
              <p:cNvSpPr/>
              <p:nvPr/>
            </p:nvSpPr>
            <p:spPr>
              <a:xfrm>
                <a:off x="8978005" y="2570117"/>
                <a:ext cx="169166" cy="388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C2280-509B-A748-A406-360E4D11C401}"/>
                </a:ext>
              </a:extLst>
            </p:cNvPr>
            <p:cNvSpPr txBox="1"/>
            <p:nvPr/>
          </p:nvSpPr>
          <p:spPr>
            <a:xfrm>
              <a:off x="2360277" y="4748838"/>
              <a:ext cx="25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Cornwallis 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et al.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2010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6E6F8D-AD9A-9741-BBD2-EA78FA3A2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127" y="1499222"/>
              <a:ext cx="1179364" cy="1129940"/>
            </a:xfrm>
            <a:prstGeom prst="rect">
              <a:avLst/>
            </a:prstGeom>
            <a:ln w="571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CD805579-4F49-7A40-8B92-3D9D143FF59D}"/>
                </a:ext>
              </a:extLst>
            </p:cNvPr>
            <p:cNvSpPr txBox="1">
              <a:spLocks/>
            </p:cNvSpPr>
            <p:nvPr/>
          </p:nvSpPr>
          <p:spPr>
            <a:xfrm>
              <a:off x="1601305" y="1589533"/>
              <a:ext cx="3869571" cy="9941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solidFill>
                    <a:schemeClr val="accent1"/>
                  </a:solidFill>
                  <a:latin typeface="Myriad Pro" panose="020B0503030403020204" pitchFamily="34" charset="0"/>
                </a:rPr>
                <a:t>Comparative analyses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88B6A5-EC6F-8747-BA03-5F7DC5957965}"/>
              </a:ext>
            </a:extLst>
          </p:cNvPr>
          <p:cNvGrpSpPr/>
          <p:nvPr/>
        </p:nvGrpSpPr>
        <p:grpSpPr>
          <a:xfrm>
            <a:off x="6005505" y="1451569"/>
            <a:ext cx="5202017" cy="3800544"/>
            <a:chOff x="6005505" y="1451569"/>
            <a:chExt cx="5202017" cy="3800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AE4F6-9E8C-7743-A329-651F53399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111" y="2278743"/>
              <a:ext cx="3614816" cy="2604038"/>
            </a:xfrm>
            <a:prstGeom prst="rect">
              <a:avLst/>
            </a:prstGeom>
          </p:spPr>
        </p:pic>
        <p:pic>
          <p:nvPicPr>
            <p:cNvPr id="4098" name="Picture 2" descr="Résultat de recherche d'images pour &quot;experiment in the lab icon&quot;">
              <a:extLst>
                <a:ext uri="{FF2B5EF4-FFF2-40B4-BE49-F238E27FC236}">
                  <a16:creationId xmlns:a16="http://schemas.microsoft.com/office/drawing/2014/main" id="{911D8B53-C971-2043-BB84-3F34D71A7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505" y="1451569"/>
              <a:ext cx="1190416" cy="1092264"/>
            </a:xfrm>
            <a:prstGeom prst="rect">
              <a:avLst/>
            </a:prstGeom>
            <a:ln w="571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B5F053-E0A5-7641-8F16-C2B42F3DD0DF}"/>
                </a:ext>
              </a:extLst>
            </p:cNvPr>
            <p:cNvSpPr txBox="1"/>
            <p:nvPr/>
          </p:nvSpPr>
          <p:spPr>
            <a:xfrm>
              <a:off x="8283061" y="4882781"/>
              <a:ext cx="2069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Griffin 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et al.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2004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0D724945-E56C-E14E-8579-33327197254F}"/>
                </a:ext>
              </a:extLst>
            </p:cNvPr>
            <p:cNvSpPr txBox="1">
              <a:spLocks/>
            </p:cNvSpPr>
            <p:nvPr/>
          </p:nvSpPr>
          <p:spPr>
            <a:xfrm>
              <a:off x="7337951" y="1500615"/>
              <a:ext cx="3869571" cy="9941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solidFill>
                    <a:schemeClr val="accent1"/>
                  </a:solidFill>
                  <a:latin typeface="Myriad Pro" panose="020B0503030403020204" pitchFamily="34" charset="0"/>
                </a:rPr>
                <a:t>Manipulate relatedness in the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8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D5F9647-D10D-994F-86CF-FBA21157D2E3}"/>
              </a:ext>
            </a:extLst>
          </p:cNvPr>
          <p:cNvSpPr/>
          <p:nvPr/>
        </p:nvSpPr>
        <p:spPr>
          <a:xfrm>
            <a:off x="6336187" y="3292910"/>
            <a:ext cx="1896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Cooperative behaviour</a:t>
            </a:r>
          </a:p>
          <a:p>
            <a:pPr algn="ctr"/>
            <a:endParaRPr lang="en-GB" sz="24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34E7F0-E688-0A40-A2C2-25AA347C1205}"/>
              </a:ext>
            </a:extLst>
          </p:cNvPr>
          <p:cNvCxnSpPr/>
          <p:nvPr/>
        </p:nvCxnSpPr>
        <p:spPr>
          <a:xfrm>
            <a:off x="4015806" y="3156548"/>
            <a:ext cx="135049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7CBAAB-6BFA-404A-ACE8-8BF923964BFD}"/>
              </a:ext>
            </a:extLst>
          </p:cNvPr>
          <p:cNvSpPr/>
          <p:nvPr/>
        </p:nvSpPr>
        <p:spPr>
          <a:xfrm>
            <a:off x="8436074" y="2264148"/>
            <a:ext cx="152400" cy="405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B26B6F-3EBC-4F3B-A1C5-0E1CF03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45" y="5907276"/>
            <a:ext cx="1020374" cy="718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37861D-691F-424D-9557-6A87384E0EC7}"/>
              </a:ext>
            </a:extLst>
          </p:cNvPr>
          <p:cNvCxnSpPr>
            <a:cxnSpLocks/>
          </p:cNvCxnSpPr>
          <p:nvPr/>
        </p:nvCxnSpPr>
        <p:spPr>
          <a:xfrm>
            <a:off x="4009254" y="3178883"/>
            <a:ext cx="53231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7942EC-E079-2A4A-AD3D-9CC1FFAE29BB}"/>
              </a:ext>
            </a:extLst>
          </p:cNvPr>
          <p:cNvCxnSpPr/>
          <p:nvPr/>
        </p:nvCxnSpPr>
        <p:spPr>
          <a:xfrm>
            <a:off x="3765974" y="3290583"/>
            <a:ext cx="10646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B7A911-388A-AC44-89D3-47AE3BC6D945}"/>
              </a:ext>
            </a:extLst>
          </p:cNvPr>
          <p:cNvCxnSpPr>
            <a:cxnSpLocks/>
          </p:cNvCxnSpPr>
          <p:nvPr/>
        </p:nvCxnSpPr>
        <p:spPr>
          <a:xfrm>
            <a:off x="3862935" y="3376816"/>
            <a:ext cx="445760" cy="155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0639CE-2FEC-4449-A0AA-E2EB73E2D924}"/>
              </a:ext>
            </a:extLst>
          </p:cNvPr>
          <p:cNvCxnSpPr>
            <a:cxnSpLocks/>
          </p:cNvCxnSpPr>
          <p:nvPr/>
        </p:nvCxnSpPr>
        <p:spPr>
          <a:xfrm>
            <a:off x="3373763" y="3469548"/>
            <a:ext cx="4891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219955D-FD6C-5442-8347-40119C4E8C06}"/>
              </a:ext>
            </a:extLst>
          </p:cNvPr>
          <p:cNvCxnSpPr>
            <a:cxnSpLocks/>
          </p:cNvCxnSpPr>
          <p:nvPr/>
        </p:nvCxnSpPr>
        <p:spPr>
          <a:xfrm>
            <a:off x="3242826" y="3563129"/>
            <a:ext cx="460718" cy="55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0250BF-15C5-BE4C-A0CC-C4393278566F}"/>
              </a:ext>
            </a:extLst>
          </p:cNvPr>
          <p:cNvCxnSpPr>
            <a:cxnSpLocks/>
          </p:cNvCxnSpPr>
          <p:nvPr/>
        </p:nvCxnSpPr>
        <p:spPr>
          <a:xfrm>
            <a:off x="3442510" y="3665292"/>
            <a:ext cx="56674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6A36DC-8BE6-E843-A2EB-842BB8751943}"/>
              </a:ext>
            </a:extLst>
          </p:cNvPr>
          <p:cNvCxnSpPr>
            <a:cxnSpLocks/>
          </p:cNvCxnSpPr>
          <p:nvPr/>
        </p:nvCxnSpPr>
        <p:spPr>
          <a:xfrm>
            <a:off x="3319243" y="2864807"/>
            <a:ext cx="4891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F21472-69C2-B04E-ABBE-39C724C9BA48}"/>
              </a:ext>
            </a:extLst>
          </p:cNvPr>
          <p:cNvCxnSpPr>
            <a:cxnSpLocks/>
          </p:cNvCxnSpPr>
          <p:nvPr/>
        </p:nvCxnSpPr>
        <p:spPr>
          <a:xfrm>
            <a:off x="3494016" y="2968739"/>
            <a:ext cx="460718" cy="55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1B54BC-3D1E-744D-A259-2869A29D79B0}"/>
              </a:ext>
            </a:extLst>
          </p:cNvPr>
          <p:cNvCxnSpPr>
            <a:cxnSpLocks/>
          </p:cNvCxnSpPr>
          <p:nvPr/>
        </p:nvCxnSpPr>
        <p:spPr>
          <a:xfrm>
            <a:off x="3387990" y="3060551"/>
            <a:ext cx="56674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D6602-0419-0544-A770-FBC99DF61C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1575">
            <a:off x="7030430" y="1386354"/>
            <a:ext cx="473172" cy="626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8E5611-A01E-3B42-A086-BA7E6AD75A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2879">
            <a:off x="7119492" y="1906475"/>
            <a:ext cx="330375" cy="70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B03E92-0C47-E14B-9384-72FDE5BDAA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57" y="2620856"/>
            <a:ext cx="558844" cy="38086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AE7194-557C-1E4D-AC2D-7D0901089016}"/>
              </a:ext>
            </a:extLst>
          </p:cNvPr>
          <p:cNvCxnSpPr/>
          <p:nvPr/>
        </p:nvCxnSpPr>
        <p:spPr>
          <a:xfrm flipV="1">
            <a:off x="2422218" y="2785550"/>
            <a:ext cx="788534" cy="470468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4771A5-F6CB-1345-BFA8-EC7A29B8E81E}"/>
              </a:ext>
            </a:extLst>
          </p:cNvPr>
          <p:cNvCxnSpPr/>
          <p:nvPr/>
        </p:nvCxnSpPr>
        <p:spPr>
          <a:xfrm>
            <a:off x="2422218" y="3259238"/>
            <a:ext cx="713319" cy="42062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CEA36DE-FC77-7C47-AB42-679C4ED26CDD}"/>
              </a:ext>
            </a:extLst>
          </p:cNvPr>
          <p:cNvSpPr/>
          <p:nvPr/>
        </p:nvSpPr>
        <p:spPr>
          <a:xfrm>
            <a:off x="7872623" y="3524453"/>
            <a:ext cx="26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Relatedness</a:t>
            </a:r>
          </a:p>
        </p:txBody>
      </p: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F8D238C1-BA6C-5547-AFA2-3359713294BA}"/>
              </a:ext>
            </a:extLst>
          </p:cNvPr>
          <p:cNvCxnSpPr>
            <a:cxnSpLocks/>
          </p:cNvCxnSpPr>
          <p:nvPr/>
        </p:nvCxnSpPr>
        <p:spPr>
          <a:xfrm>
            <a:off x="7284679" y="3073952"/>
            <a:ext cx="0" cy="313371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699F30-4B38-E947-AABA-A2D618FCBF75}"/>
              </a:ext>
            </a:extLst>
          </p:cNvPr>
          <p:cNvCxnSpPr>
            <a:cxnSpLocks/>
          </p:cNvCxnSpPr>
          <p:nvPr/>
        </p:nvCxnSpPr>
        <p:spPr>
          <a:xfrm>
            <a:off x="9118362" y="3073951"/>
            <a:ext cx="0" cy="313371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827D9AE-1BA7-4D4F-88BA-B6462769E0F3}"/>
              </a:ext>
            </a:extLst>
          </p:cNvPr>
          <p:cNvSpPr txBox="1"/>
          <p:nvPr/>
        </p:nvSpPr>
        <p:spPr>
          <a:xfrm>
            <a:off x="9369414" y="4961214"/>
            <a:ext cx="226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Phylogenetic mixed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A2C5F8-6C4E-874A-9A51-31D296A0E2F3}"/>
                  </a:ext>
                </a:extLst>
              </p:cNvPr>
              <p:cNvSpPr txBox="1"/>
              <p:nvPr/>
            </p:nvSpPr>
            <p:spPr>
              <a:xfrm>
                <a:off x="6085540" y="6446717"/>
                <a:ext cx="42110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𝑺𝒐𝒄𝒊𝒂𝒍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𝒃𝒆𝒉𝒂𝒗𝒊𝒐𝒖𝒓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𝑹𝒆𝒍𝒂𝒕𝒆𝒅𝒏𝒆𝒔𝒔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A2C5F8-6C4E-874A-9A51-31D296A0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540" y="6446717"/>
                <a:ext cx="4211089" cy="307777"/>
              </a:xfrm>
              <a:prstGeom prst="rect">
                <a:avLst/>
              </a:prstGeom>
              <a:blipFill>
                <a:blip r:embed="rId7"/>
                <a:stretch>
                  <a:fillRect l="-901" t="-8000" r="-6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3ADE890-5C43-124D-9A2F-32CDC2D9472F}"/>
              </a:ext>
            </a:extLst>
          </p:cNvPr>
          <p:cNvGrpSpPr/>
          <p:nvPr/>
        </p:nvGrpSpPr>
        <p:grpSpPr>
          <a:xfrm>
            <a:off x="7255812" y="4654572"/>
            <a:ext cx="1870387" cy="1557476"/>
            <a:chOff x="7159603" y="4748528"/>
            <a:chExt cx="1870387" cy="155747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EF3535A-7106-4640-974F-D3C7DABD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2752" y="4748528"/>
              <a:ext cx="1625600" cy="155747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0557683-4D47-8640-B429-50515E55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603" y="4975841"/>
              <a:ext cx="298506" cy="203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77B6E4-84FB-FA4C-930F-668DA60B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2879">
              <a:off x="8715005" y="4688181"/>
              <a:ext cx="176469" cy="37545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7E7ECA5-1C37-0B42-8855-520E24870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41575">
              <a:off x="8736175" y="5904259"/>
              <a:ext cx="252744" cy="334886"/>
            </a:xfrm>
            <a:prstGeom prst="rect">
              <a:avLst/>
            </a:prstGeom>
          </p:spPr>
        </p:pic>
      </p:grp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C7AD9F2-0582-4B42-821D-198DD7E6C725}"/>
              </a:ext>
            </a:extLst>
          </p:cNvPr>
          <p:cNvSpPr/>
          <p:nvPr/>
        </p:nvSpPr>
        <p:spPr>
          <a:xfrm rot="5400000">
            <a:off x="8016393" y="2469578"/>
            <a:ext cx="433553" cy="3518886"/>
          </a:xfrm>
          <a:prstGeom prst="rightBrace">
            <a:avLst>
              <a:gd name="adj1" fmla="val 3254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4267DEE-A73E-3B46-B7F4-AA55E068B0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24" y="1574422"/>
            <a:ext cx="1205216" cy="3351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8C588E-9641-DA4E-B378-374456C5E637}"/>
              </a:ext>
            </a:extLst>
          </p:cNvPr>
          <p:cNvSpPr/>
          <p:nvPr/>
        </p:nvSpPr>
        <p:spPr>
          <a:xfrm>
            <a:off x="2146378" y="1922320"/>
            <a:ext cx="596822" cy="444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21A133A-944B-BB45-BF89-BD9AD9A8F09F}"/>
              </a:ext>
            </a:extLst>
          </p:cNvPr>
          <p:cNvSpPr txBox="1">
            <a:spLocks/>
          </p:cNvSpPr>
          <p:nvPr/>
        </p:nvSpPr>
        <p:spPr>
          <a:xfrm>
            <a:off x="-558660" y="220957"/>
            <a:ext cx="1342927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Myriad Pro" panose="020B0503030403020204" pitchFamily="34" charset="0"/>
              </a:rPr>
              <a:t>Metagenomic approach to assess the predictive power of relatedness in complex microbial communities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CA6B05D-241E-8E49-8B6C-739C6F54E4D4}"/>
              </a:ext>
            </a:extLst>
          </p:cNvPr>
          <p:cNvSpPr txBox="1">
            <a:spLocks/>
          </p:cNvSpPr>
          <p:nvPr/>
        </p:nvSpPr>
        <p:spPr>
          <a:xfrm>
            <a:off x="62659" y="5056820"/>
            <a:ext cx="3501170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Myriad Pro" panose="020B0503030403020204" pitchFamily="34" charset="0"/>
              </a:rPr>
              <a:t>Real world data:</a:t>
            </a:r>
          </a:p>
          <a:p>
            <a:pPr algn="ctr"/>
            <a:r>
              <a:rPr lang="en-US" sz="2400" b="1" dirty="0">
                <a:latin typeface="Myriad Pro" panose="020B0503030403020204" pitchFamily="34" charset="0"/>
              </a:rPr>
              <a:t>Human gut metagenomes</a:t>
            </a:r>
          </a:p>
        </p:txBody>
      </p:sp>
    </p:spTree>
    <p:extLst>
      <p:ext uri="{BB962C8B-B14F-4D97-AF65-F5344CB8AC3E}">
        <p14:creationId xmlns:p14="http://schemas.microsoft.com/office/powerpoint/2010/main" val="34403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324 L 0.41784 -0.21713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0093 L 0.43789 -0.2412 " pathEditMode="relative" ptsTypes="AA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0.00047 L 0.43554 -0.13264 " pathEditMode="relative" ptsTypes="AA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46 L 0.39414 -0.16296 " pathEditMode="relative" ptsTypes="AA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347 L 0.45612 -0.18125 " pathEditMode="relative" ptsTypes="AA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0208 L 0.43359 -0.0652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49" y="-338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0093 L 0.42136 -0.09722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208 L 0.44362 -0.11921 " pathEditMode="relative" ptsTypes="AA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-0.00254 L 0.44231 -0.18981 " pathEditMode="relative" ptsTypes="AA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8" grpId="0"/>
      <p:bldP spid="56" grpId="0"/>
      <p:bldP spid="57" grpId="0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4E7405-DC14-1342-93DF-44D993DD5ED7}"/>
              </a:ext>
            </a:extLst>
          </p:cNvPr>
          <p:cNvSpPr/>
          <p:nvPr/>
        </p:nvSpPr>
        <p:spPr>
          <a:xfrm>
            <a:off x="585788" y="1657350"/>
            <a:ext cx="112299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C2CA9-1F13-BE4D-87EE-74E06B759C0D}"/>
              </a:ext>
            </a:extLst>
          </p:cNvPr>
          <p:cNvSpPr/>
          <p:nvPr/>
        </p:nvSpPr>
        <p:spPr>
          <a:xfrm>
            <a:off x="2457450" y="5086350"/>
            <a:ext cx="1928813" cy="814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8A14C-112D-5A46-8C77-75AB7F80B5D6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Step 1: measure relatedness</a:t>
            </a:r>
          </a:p>
        </p:txBody>
      </p:sp>
    </p:spTree>
    <p:extLst>
      <p:ext uri="{BB962C8B-B14F-4D97-AF65-F5344CB8AC3E}">
        <p14:creationId xmlns:p14="http://schemas.microsoft.com/office/powerpoint/2010/main" val="410318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ECAA8-0804-2347-9FB6-022A0C048D2D}"/>
              </a:ext>
            </a:extLst>
          </p:cNvPr>
          <p:cNvGrpSpPr/>
          <p:nvPr/>
        </p:nvGrpSpPr>
        <p:grpSpPr>
          <a:xfrm>
            <a:off x="67711" y="-126661"/>
            <a:ext cx="5665432" cy="6899167"/>
            <a:chOff x="67711" y="-126661"/>
            <a:chExt cx="5665432" cy="68991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FFAFBD-FCE6-5E46-9E38-EDA272E4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11" y="-126661"/>
              <a:ext cx="5378932" cy="48808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87FFB2-2DA7-964E-932E-0CF1C2B0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9830"/>
            <a:stretch/>
          </p:blipFill>
          <p:spPr>
            <a:xfrm>
              <a:off x="154796" y="4761357"/>
              <a:ext cx="5578347" cy="201114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A9E22CB-D995-874B-A54E-909BA29EB51D}"/>
              </a:ext>
            </a:extLst>
          </p:cNvPr>
          <p:cNvSpPr/>
          <p:nvPr/>
        </p:nvSpPr>
        <p:spPr>
          <a:xfrm>
            <a:off x="0" y="-99390"/>
            <a:ext cx="536713" cy="51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1999D-D6DF-B041-ADFA-E5F4A3799196}"/>
              </a:ext>
            </a:extLst>
          </p:cNvPr>
          <p:cNvSpPr/>
          <p:nvPr/>
        </p:nvSpPr>
        <p:spPr>
          <a:xfrm>
            <a:off x="154796" y="2475571"/>
            <a:ext cx="4729438" cy="9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10CE90-E7E0-D542-B335-632FF8DE2145}"/>
              </a:ext>
            </a:extLst>
          </p:cNvPr>
          <p:cNvSpPr/>
          <p:nvPr/>
        </p:nvSpPr>
        <p:spPr>
          <a:xfrm>
            <a:off x="92731" y="3390379"/>
            <a:ext cx="4729438" cy="9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07221-4191-8A4F-AD23-F3AB027CB99B}"/>
              </a:ext>
            </a:extLst>
          </p:cNvPr>
          <p:cNvSpPr/>
          <p:nvPr/>
        </p:nvSpPr>
        <p:spPr>
          <a:xfrm>
            <a:off x="67711" y="4214582"/>
            <a:ext cx="4729438" cy="133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F7769-BEDF-0047-BBDD-BA3A73AA5F2B}"/>
              </a:ext>
            </a:extLst>
          </p:cNvPr>
          <p:cNvGrpSpPr/>
          <p:nvPr/>
        </p:nvGrpSpPr>
        <p:grpSpPr>
          <a:xfrm>
            <a:off x="4638906" y="3418864"/>
            <a:ext cx="1449659" cy="2115365"/>
            <a:chOff x="4638906" y="3543976"/>
            <a:chExt cx="1449659" cy="2115365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E9421F-31B3-BB43-8973-8DE4DA4510BB}"/>
                </a:ext>
              </a:extLst>
            </p:cNvPr>
            <p:cNvSpPr/>
            <p:nvPr/>
          </p:nvSpPr>
          <p:spPr>
            <a:xfrm>
              <a:off x="4638906" y="4761356"/>
              <a:ext cx="1449659" cy="8979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64935D-91F1-2C46-8C14-BBC8F3CA1811}"/>
                </a:ext>
              </a:extLst>
            </p:cNvPr>
            <p:cNvSpPr/>
            <p:nvPr/>
          </p:nvSpPr>
          <p:spPr>
            <a:xfrm>
              <a:off x="4904889" y="3543976"/>
              <a:ext cx="853991" cy="1337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B52BA5-6542-724D-9351-0D07BA1C70EC}"/>
              </a:ext>
            </a:extLst>
          </p:cNvPr>
          <p:cNvGrpSpPr/>
          <p:nvPr/>
        </p:nvGrpSpPr>
        <p:grpSpPr>
          <a:xfrm>
            <a:off x="4842" y="5492703"/>
            <a:ext cx="5441801" cy="1286938"/>
            <a:chOff x="4842" y="5492703"/>
            <a:chExt cx="5441801" cy="1286938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8E61AC-7431-944A-B9B0-3FFBEE504B48}"/>
                </a:ext>
              </a:extLst>
            </p:cNvPr>
            <p:cNvSpPr/>
            <p:nvPr/>
          </p:nvSpPr>
          <p:spPr>
            <a:xfrm>
              <a:off x="4842" y="5492703"/>
              <a:ext cx="2333202" cy="1185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13C475-67E4-CF41-822A-487C43275D9C}"/>
                </a:ext>
              </a:extLst>
            </p:cNvPr>
            <p:cNvSpPr/>
            <p:nvPr/>
          </p:nvSpPr>
          <p:spPr>
            <a:xfrm>
              <a:off x="2255255" y="5594350"/>
              <a:ext cx="3191388" cy="1185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2C9BFF3-6AEA-594B-B40E-DA29E2D32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"/>
          <a:stretch/>
        </p:blipFill>
        <p:spPr>
          <a:xfrm>
            <a:off x="6386700" y="2861632"/>
            <a:ext cx="5602637" cy="32237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B8489E-6C55-C847-9D48-A53843524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602" y="92782"/>
            <a:ext cx="3344753" cy="658521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E402384-5EB5-164E-A82E-7074971A8FBE}"/>
              </a:ext>
            </a:extLst>
          </p:cNvPr>
          <p:cNvSpPr/>
          <p:nvPr/>
        </p:nvSpPr>
        <p:spPr>
          <a:xfrm>
            <a:off x="6299912" y="-59756"/>
            <a:ext cx="853991" cy="61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78B495-D1C9-D245-9CFF-78B4AD41BE84}"/>
              </a:ext>
            </a:extLst>
          </p:cNvPr>
          <p:cNvSpPr/>
          <p:nvPr/>
        </p:nvSpPr>
        <p:spPr>
          <a:xfrm>
            <a:off x="-70532" y="6540584"/>
            <a:ext cx="29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(MIDAS –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Nayfach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 et al, 2016)</a:t>
            </a:r>
          </a:p>
        </p:txBody>
      </p:sp>
    </p:spTree>
    <p:extLst>
      <p:ext uri="{BB962C8B-B14F-4D97-AF65-F5344CB8AC3E}">
        <p14:creationId xmlns:p14="http://schemas.microsoft.com/office/powerpoint/2010/main" val="8058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800BED-54F9-4358-B3A3-DC40CDED4ED2}"/>
              </a:ext>
            </a:extLst>
          </p:cNvPr>
          <p:cNvSpPr/>
          <p:nvPr/>
        </p:nvSpPr>
        <p:spPr>
          <a:xfrm>
            <a:off x="241970" y="2674257"/>
            <a:ext cx="2505296" cy="783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63345-0987-4443-96E5-0EBCB910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6" y="2272187"/>
            <a:ext cx="4911869" cy="15183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6EC5B-8881-5644-A064-7CF734715956}"/>
              </a:ext>
            </a:extLst>
          </p:cNvPr>
          <p:cNvGrpSpPr/>
          <p:nvPr/>
        </p:nvGrpSpPr>
        <p:grpSpPr>
          <a:xfrm>
            <a:off x="9120530" y="4195114"/>
            <a:ext cx="1379448" cy="677032"/>
            <a:chOff x="4593770" y="2684655"/>
            <a:chExt cx="3505204" cy="20283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882029-D9C2-BF4E-B467-AE9BFB71C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770" y="2684655"/>
              <a:ext cx="3396343" cy="20283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70254E-8E44-A545-9E21-BA9E314105E0}"/>
                </a:ext>
              </a:extLst>
            </p:cNvPr>
            <p:cNvSpPr/>
            <p:nvPr/>
          </p:nvSpPr>
          <p:spPr>
            <a:xfrm>
              <a:off x="7837716" y="4267200"/>
              <a:ext cx="261258" cy="445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DA47640-B48F-5A4B-94A0-E2CFAB74B02B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Step 2: measure sociality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BB1C02-C452-AC47-A5E1-82E430B697B1}"/>
              </a:ext>
            </a:extLst>
          </p:cNvPr>
          <p:cNvSpPr txBox="1">
            <a:spLocks/>
          </p:cNvSpPr>
          <p:nvPr/>
        </p:nvSpPr>
        <p:spPr>
          <a:xfrm>
            <a:off x="241970" y="1278015"/>
            <a:ext cx="1204173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Computational approaches to measure sociality from genome content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7AC83D-B54C-C342-8EAD-DED5DBFE3ABC}"/>
              </a:ext>
            </a:extLst>
          </p:cNvPr>
          <p:cNvSpPr txBox="1">
            <a:spLocks/>
          </p:cNvSpPr>
          <p:nvPr/>
        </p:nvSpPr>
        <p:spPr>
          <a:xfrm>
            <a:off x="1059236" y="4554663"/>
            <a:ext cx="410999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Public goods</a:t>
            </a:r>
          </a:p>
          <a:p>
            <a:pPr algn="ctr"/>
            <a:r>
              <a:rPr lang="en-US" sz="2800" dirty="0">
                <a:latin typeface="Myriad Pro" panose="020B0503030403020204" pitchFamily="34" charset="0"/>
              </a:rPr>
              <a:t>=</a:t>
            </a:r>
          </a:p>
          <a:p>
            <a:pPr algn="ctr"/>
            <a:r>
              <a:rPr lang="en-US" sz="2800" dirty="0">
                <a:latin typeface="Myriad Pro" panose="020B0503030403020204" pitchFamily="34" charset="0"/>
              </a:rPr>
              <a:t>SECRETED PRODUCTS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8552BF-3DB9-BA4F-8FA2-59B1E7A810EE}"/>
              </a:ext>
            </a:extLst>
          </p:cNvPr>
          <p:cNvSpPr txBox="1">
            <a:spLocks/>
          </p:cNvSpPr>
          <p:nvPr/>
        </p:nvSpPr>
        <p:spPr>
          <a:xfrm>
            <a:off x="7631397" y="2105178"/>
            <a:ext cx="410999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Myriad Pro" panose="020B0503030403020204" pitchFamily="34" charset="0"/>
              </a:rPr>
              <a:t>Computational prediction of proteins </a:t>
            </a:r>
            <a:r>
              <a:rPr lang="en-US" sz="2400" dirty="0" err="1">
                <a:latin typeface="Myriad Pro" panose="020B0503030403020204" pitchFamily="34" charset="0"/>
              </a:rPr>
              <a:t>localisation</a:t>
            </a:r>
            <a:endParaRPr lang="en-US" sz="2400" dirty="0">
              <a:latin typeface="Myriad Pro" panose="020B0503030403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859B-B6FB-C943-A0FD-08D8BDE1C7EF}"/>
              </a:ext>
            </a:extLst>
          </p:cNvPr>
          <p:cNvGrpSpPr/>
          <p:nvPr/>
        </p:nvGrpSpPr>
        <p:grpSpPr>
          <a:xfrm>
            <a:off x="7971416" y="3024518"/>
            <a:ext cx="1559859" cy="778567"/>
            <a:chOff x="7971416" y="3024518"/>
            <a:chExt cx="1559859" cy="77856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36C7F4-8974-6D42-AACF-64B4BAE4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41575">
              <a:off x="8564235" y="2947627"/>
              <a:ext cx="473172" cy="626953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31F0BDF-EA70-9B4E-9ACC-5E3FB3F6E726}"/>
                </a:ext>
              </a:extLst>
            </p:cNvPr>
            <p:cNvCxnSpPr/>
            <p:nvPr/>
          </p:nvCxnSpPr>
          <p:spPr>
            <a:xfrm>
              <a:off x="7971416" y="3750796"/>
              <a:ext cx="15598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BED100-2E1E-0045-A0E9-7C9511ADA71F}"/>
                </a:ext>
              </a:extLst>
            </p:cNvPr>
            <p:cNvSpPr/>
            <p:nvPr/>
          </p:nvSpPr>
          <p:spPr>
            <a:xfrm>
              <a:off x="8089752" y="3689873"/>
              <a:ext cx="225910" cy="11145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CD2900-DE0C-8248-A1B1-6574562E73F7}"/>
                </a:ext>
              </a:extLst>
            </p:cNvPr>
            <p:cNvSpPr/>
            <p:nvPr/>
          </p:nvSpPr>
          <p:spPr>
            <a:xfrm>
              <a:off x="8471507" y="3679115"/>
              <a:ext cx="129463" cy="1239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572057-F983-ED45-B63A-2D33A8AFA23F}"/>
                </a:ext>
              </a:extLst>
            </p:cNvPr>
            <p:cNvSpPr/>
            <p:nvPr/>
          </p:nvSpPr>
          <p:spPr>
            <a:xfrm>
              <a:off x="9115348" y="3689873"/>
              <a:ext cx="225910" cy="11145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7A1DFB-1E60-3440-85E8-1A3279D6C03A}"/>
              </a:ext>
            </a:extLst>
          </p:cNvPr>
          <p:cNvGrpSpPr/>
          <p:nvPr/>
        </p:nvGrpSpPr>
        <p:grpSpPr>
          <a:xfrm>
            <a:off x="10034018" y="3066128"/>
            <a:ext cx="1559859" cy="747715"/>
            <a:chOff x="10034018" y="3066128"/>
            <a:chExt cx="1559859" cy="74771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0D3BC1-0C2B-444B-9F4B-1B45D7C0E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2879">
              <a:off x="10734795" y="2879866"/>
              <a:ext cx="330375" cy="7029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D3F367-BF47-8F48-9CDF-361374A0645B}"/>
                </a:ext>
              </a:extLst>
            </p:cNvPr>
            <p:cNvCxnSpPr/>
            <p:nvPr/>
          </p:nvCxnSpPr>
          <p:spPr>
            <a:xfrm>
              <a:off x="10034018" y="3750796"/>
              <a:ext cx="15598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FDF8D7-9836-F149-A2FB-506BA20D52AF}"/>
                </a:ext>
              </a:extLst>
            </p:cNvPr>
            <p:cNvSpPr/>
            <p:nvPr/>
          </p:nvSpPr>
          <p:spPr>
            <a:xfrm>
              <a:off x="10152354" y="3679115"/>
              <a:ext cx="570248" cy="13472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96189-9B78-3F4F-A73A-799319FFCFB8}"/>
                </a:ext>
              </a:extLst>
            </p:cNvPr>
            <p:cNvSpPr/>
            <p:nvPr/>
          </p:nvSpPr>
          <p:spPr>
            <a:xfrm>
              <a:off x="10881007" y="3679115"/>
              <a:ext cx="129463" cy="12397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7BBB40-5FBA-514E-BCCB-DDBD7F42FEE1}"/>
                </a:ext>
              </a:extLst>
            </p:cNvPr>
            <p:cNvSpPr/>
            <p:nvPr/>
          </p:nvSpPr>
          <p:spPr>
            <a:xfrm>
              <a:off x="11283054" y="3700631"/>
              <a:ext cx="120806" cy="11145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6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800BED-54F9-4358-B3A3-DC40CDED4ED2}"/>
              </a:ext>
            </a:extLst>
          </p:cNvPr>
          <p:cNvSpPr/>
          <p:nvPr/>
        </p:nvSpPr>
        <p:spPr>
          <a:xfrm>
            <a:off x="241970" y="2674257"/>
            <a:ext cx="2505296" cy="783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63345-0987-4443-96E5-0EBCB910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6" y="2272187"/>
            <a:ext cx="4911869" cy="15183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6EC5B-8881-5644-A064-7CF734715956}"/>
              </a:ext>
            </a:extLst>
          </p:cNvPr>
          <p:cNvGrpSpPr/>
          <p:nvPr/>
        </p:nvGrpSpPr>
        <p:grpSpPr>
          <a:xfrm>
            <a:off x="9120530" y="4195114"/>
            <a:ext cx="1379448" cy="677032"/>
            <a:chOff x="4593770" y="2684655"/>
            <a:chExt cx="3505204" cy="20283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882029-D9C2-BF4E-B467-AE9BFB71C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770" y="2684655"/>
              <a:ext cx="3396343" cy="20283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70254E-8E44-A545-9E21-BA9E314105E0}"/>
                </a:ext>
              </a:extLst>
            </p:cNvPr>
            <p:cNvSpPr/>
            <p:nvPr/>
          </p:nvSpPr>
          <p:spPr>
            <a:xfrm>
              <a:off x="7837716" y="4267200"/>
              <a:ext cx="261258" cy="445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DA47640-B48F-5A4B-94A0-E2CFAB74B02B}"/>
              </a:ext>
            </a:extLst>
          </p:cNvPr>
          <p:cNvSpPr txBox="1">
            <a:spLocks/>
          </p:cNvSpPr>
          <p:nvPr/>
        </p:nvSpPr>
        <p:spPr>
          <a:xfrm>
            <a:off x="-558660" y="427993"/>
            <a:ext cx="13429272" cy="21771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0" dirty="0">
                <a:latin typeface="Myriad Pro" panose="020B0503030403020204" pitchFamily="34" charset="0"/>
              </a:rPr>
              <a:t>Step 2: measure sociality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BB1C02-C452-AC47-A5E1-82E430B697B1}"/>
              </a:ext>
            </a:extLst>
          </p:cNvPr>
          <p:cNvSpPr txBox="1">
            <a:spLocks/>
          </p:cNvSpPr>
          <p:nvPr/>
        </p:nvSpPr>
        <p:spPr>
          <a:xfrm>
            <a:off x="241970" y="1278015"/>
            <a:ext cx="12041734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Computational approaches to measure sociality from genome content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7AC83D-B54C-C342-8EAD-DED5DBFE3ABC}"/>
              </a:ext>
            </a:extLst>
          </p:cNvPr>
          <p:cNvSpPr txBox="1">
            <a:spLocks/>
          </p:cNvSpPr>
          <p:nvPr/>
        </p:nvSpPr>
        <p:spPr>
          <a:xfrm>
            <a:off x="1059236" y="4554663"/>
            <a:ext cx="410999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yriad Pro" panose="020B0503030403020204" pitchFamily="34" charset="0"/>
              </a:rPr>
              <a:t>Public goods</a:t>
            </a:r>
          </a:p>
          <a:p>
            <a:pPr algn="ctr"/>
            <a:r>
              <a:rPr lang="en-US" sz="2800" dirty="0">
                <a:latin typeface="Myriad Pro" panose="020B0503030403020204" pitchFamily="34" charset="0"/>
              </a:rPr>
              <a:t>=</a:t>
            </a:r>
          </a:p>
          <a:p>
            <a:pPr algn="ctr"/>
            <a:r>
              <a:rPr lang="en-US" sz="2800" dirty="0">
                <a:latin typeface="Myriad Pro" panose="020B0503030403020204" pitchFamily="34" charset="0"/>
              </a:rPr>
              <a:t>SECRETED PRODUCTS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8552BF-3DB9-BA4F-8FA2-59B1E7A810EE}"/>
              </a:ext>
            </a:extLst>
          </p:cNvPr>
          <p:cNvSpPr txBox="1">
            <a:spLocks/>
          </p:cNvSpPr>
          <p:nvPr/>
        </p:nvSpPr>
        <p:spPr>
          <a:xfrm>
            <a:off x="7631397" y="2105178"/>
            <a:ext cx="4109992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Myriad Pro" panose="020B0503030403020204" pitchFamily="34" charset="0"/>
              </a:rPr>
              <a:t>Computational prediction of proteins </a:t>
            </a:r>
            <a:r>
              <a:rPr lang="en-US" sz="2400" dirty="0" err="1">
                <a:latin typeface="Myriad Pro" panose="020B0503030403020204" pitchFamily="34" charset="0"/>
              </a:rPr>
              <a:t>localisation</a:t>
            </a:r>
            <a:endParaRPr lang="en-US" sz="2400" dirty="0">
              <a:latin typeface="Myriad Pro" panose="020B0503030403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859B-B6FB-C943-A0FD-08D8BDE1C7EF}"/>
              </a:ext>
            </a:extLst>
          </p:cNvPr>
          <p:cNvGrpSpPr/>
          <p:nvPr/>
        </p:nvGrpSpPr>
        <p:grpSpPr>
          <a:xfrm>
            <a:off x="7971416" y="3024518"/>
            <a:ext cx="1559859" cy="778567"/>
            <a:chOff x="7971416" y="3024518"/>
            <a:chExt cx="1559859" cy="77856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36C7F4-8974-6D42-AACF-64B4BAE4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41575">
              <a:off x="8564235" y="2947627"/>
              <a:ext cx="473172" cy="626953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31F0BDF-EA70-9B4E-9ACC-5E3FB3F6E726}"/>
                </a:ext>
              </a:extLst>
            </p:cNvPr>
            <p:cNvCxnSpPr/>
            <p:nvPr/>
          </p:nvCxnSpPr>
          <p:spPr>
            <a:xfrm>
              <a:off x="7971416" y="3750796"/>
              <a:ext cx="15598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BED100-2E1E-0045-A0E9-7C9511ADA71F}"/>
                </a:ext>
              </a:extLst>
            </p:cNvPr>
            <p:cNvSpPr/>
            <p:nvPr/>
          </p:nvSpPr>
          <p:spPr>
            <a:xfrm>
              <a:off x="8089752" y="3689873"/>
              <a:ext cx="225910" cy="11145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CD2900-DE0C-8248-A1B1-6574562E73F7}"/>
                </a:ext>
              </a:extLst>
            </p:cNvPr>
            <p:cNvSpPr/>
            <p:nvPr/>
          </p:nvSpPr>
          <p:spPr>
            <a:xfrm>
              <a:off x="8471507" y="3679115"/>
              <a:ext cx="129463" cy="12397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572057-F983-ED45-B63A-2D33A8AFA23F}"/>
                </a:ext>
              </a:extLst>
            </p:cNvPr>
            <p:cNvSpPr/>
            <p:nvPr/>
          </p:nvSpPr>
          <p:spPr>
            <a:xfrm>
              <a:off x="9115348" y="3689873"/>
              <a:ext cx="225910" cy="11145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7A1DFB-1E60-3440-85E8-1A3279D6C03A}"/>
              </a:ext>
            </a:extLst>
          </p:cNvPr>
          <p:cNvGrpSpPr/>
          <p:nvPr/>
        </p:nvGrpSpPr>
        <p:grpSpPr>
          <a:xfrm>
            <a:off x="10034018" y="3066128"/>
            <a:ext cx="1559859" cy="747715"/>
            <a:chOff x="10034018" y="3066128"/>
            <a:chExt cx="1559859" cy="74771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0D3BC1-0C2B-444B-9F4B-1B45D7C0E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2879">
              <a:off x="10734795" y="2879866"/>
              <a:ext cx="330375" cy="7029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D3F367-BF47-8F48-9CDF-361374A0645B}"/>
                </a:ext>
              </a:extLst>
            </p:cNvPr>
            <p:cNvCxnSpPr/>
            <p:nvPr/>
          </p:nvCxnSpPr>
          <p:spPr>
            <a:xfrm>
              <a:off x="10034018" y="3750796"/>
              <a:ext cx="15598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FDF8D7-9836-F149-A2FB-506BA20D52AF}"/>
                </a:ext>
              </a:extLst>
            </p:cNvPr>
            <p:cNvSpPr/>
            <p:nvPr/>
          </p:nvSpPr>
          <p:spPr>
            <a:xfrm>
              <a:off x="10152354" y="3679115"/>
              <a:ext cx="570248" cy="13472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96189-9B78-3F4F-A73A-799319FFCFB8}"/>
                </a:ext>
              </a:extLst>
            </p:cNvPr>
            <p:cNvSpPr/>
            <p:nvPr/>
          </p:nvSpPr>
          <p:spPr>
            <a:xfrm>
              <a:off x="10881007" y="3679115"/>
              <a:ext cx="129463" cy="12397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7BBB40-5FBA-514E-BCCB-DDBD7F42FEE1}"/>
                </a:ext>
              </a:extLst>
            </p:cNvPr>
            <p:cNvSpPr/>
            <p:nvPr/>
          </p:nvSpPr>
          <p:spPr>
            <a:xfrm>
              <a:off x="11283054" y="3700631"/>
              <a:ext cx="120806" cy="11145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633957-DC67-FD46-B388-A9A480252828}"/>
              </a:ext>
            </a:extLst>
          </p:cNvPr>
          <p:cNvSpPr txBox="1"/>
          <p:nvPr/>
        </p:nvSpPr>
        <p:spPr>
          <a:xfrm>
            <a:off x="8600970" y="5068751"/>
            <a:ext cx="74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01470E-8879-1C4A-9B7D-DB669271844A}"/>
              </a:ext>
            </a:extLst>
          </p:cNvPr>
          <p:cNvSpPr txBox="1"/>
          <p:nvPr/>
        </p:nvSpPr>
        <p:spPr>
          <a:xfrm>
            <a:off x="10719049" y="5068751"/>
            <a:ext cx="74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8028D-A262-CB4F-AE11-CC6A2678F51C}"/>
              </a:ext>
            </a:extLst>
          </p:cNvPr>
          <p:cNvSpPr txBox="1"/>
          <p:nvPr/>
        </p:nvSpPr>
        <p:spPr>
          <a:xfrm>
            <a:off x="8342402" y="5781640"/>
            <a:ext cx="3193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Measure of cooperativity:</a:t>
            </a:r>
          </a:p>
          <a:p>
            <a:pPr algn="ctr"/>
            <a:r>
              <a:rPr lang="en-US" dirty="0"/>
              <a:t>Number of genes coding for secreted products</a:t>
            </a:r>
          </a:p>
        </p:txBody>
      </p:sp>
    </p:spTree>
    <p:extLst>
      <p:ext uri="{BB962C8B-B14F-4D97-AF65-F5344CB8AC3E}">
        <p14:creationId xmlns:p14="http://schemas.microsoft.com/office/powerpoint/2010/main" val="267737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939</Words>
  <Application>Microsoft Macintosh PowerPoint</Application>
  <PresentationFormat>Widescreen</PresentationFormat>
  <Paragraphs>183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Chalkduster</vt:lpstr>
      <vt:lpstr>Myriad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Camille Simonet</dc:creator>
  <cp:lastModifiedBy>Camille Simonet</cp:lastModifiedBy>
  <cp:revision>75</cp:revision>
  <dcterms:created xsi:type="dcterms:W3CDTF">2021-03-16T10:51:49Z</dcterms:created>
  <dcterms:modified xsi:type="dcterms:W3CDTF">2021-03-25T17:03:28Z</dcterms:modified>
</cp:coreProperties>
</file>